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7" r:id="rId2"/>
    <p:sldId id="271" r:id="rId3"/>
    <p:sldId id="258" r:id="rId4"/>
    <p:sldId id="299" r:id="rId5"/>
    <p:sldId id="300" r:id="rId6"/>
    <p:sldId id="286" r:id="rId7"/>
    <p:sldId id="265" r:id="rId8"/>
    <p:sldId id="277" r:id="rId9"/>
    <p:sldId id="281" r:id="rId10"/>
    <p:sldId id="280" r:id="rId11"/>
    <p:sldId id="302" r:id="rId12"/>
    <p:sldId id="269" r:id="rId13"/>
    <p:sldId id="298" r:id="rId14"/>
    <p:sldId id="301" r:id="rId15"/>
    <p:sldId id="291" r:id="rId16"/>
    <p:sldId id="289" r:id="rId17"/>
    <p:sldId id="292" r:id="rId18"/>
    <p:sldId id="295" r:id="rId19"/>
    <p:sldId id="297" r:id="rId20"/>
    <p:sldId id="296" r:id="rId21"/>
    <p:sldId id="290" r:id="rId22"/>
    <p:sldId id="303" r:id="rId23"/>
    <p:sldId id="270" r:id="rId24"/>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9796" autoAdjust="0"/>
  </p:normalViewPr>
  <p:slideViewPr>
    <p:cSldViewPr snapToGrid="0" snapToObjects="1">
      <p:cViewPr varScale="1">
        <p:scale>
          <a:sx n="110" d="100"/>
          <a:sy n="110" d="100"/>
        </p:scale>
        <p:origin x="11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39217-DD07-46EA-A948-01B5E4823C55}" type="datetimeFigureOut">
              <a:rPr lang="sv-SE" smtClean="0"/>
              <a:t>2021-10-29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76566-2837-4E3D-810B-89F14AFFD512}" type="slidenum">
              <a:rPr lang="sv-SE" smtClean="0"/>
              <a:t>‹#›</a:t>
            </a:fld>
            <a:endParaRPr lang="sv-SE"/>
          </a:p>
        </p:txBody>
      </p:sp>
    </p:spTree>
    <p:extLst>
      <p:ext uri="{BB962C8B-B14F-4D97-AF65-F5344CB8AC3E}">
        <p14:creationId xmlns:p14="http://schemas.microsoft.com/office/powerpoint/2010/main" val="330514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6E276566-2837-4E3D-810B-89F14AFFD512}" type="slidenum">
              <a:rPr lang="sv-SE" smtClean="0"/>
              <a:t>2</a:t>
            </a:fld>
            <a:endParaRPr lang="sv-SE"/>
          </a:p>
        </p:txBody>
      </p:sp>
    </p:spTree>
    <p:extLst>
      <p:ext uri="{BB962C8B-B14F-4D97-AF65-F5344CB8AC3E}">
        <p14:creationId xmlns:p14="http://schemas.microsoft.com/office/powerpoint/2010/main" val="91376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12</a:t>
            </a:fld>
            <a:endParaRPr lang="sv-SE"/>
          </a:p>
        </p:txBody>
      </p:sp>
    </p:spTree>
    <p:extLst>
      <p:ext uri="{BB962C8B-B14F-4D97-AF65-F5344CB8AC3E}">
        <p14:creationId xmlns:p14="http://schemas.microsoft.com/office/powerpoint/2010/main" val="380067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Kravspecifikationen; https://www.esamverka.se/download/18.361cfdb517c0c1bd7cc22ebd/1632829697852/Kravspec%20digital%20samarbetsplattform%20f%20offentlig%20sektor%201.3.xlsx </a:t>
            </a:r>
          </a:p>
        </p:txBody>
      </p:sp>
      <p:sp>
        <p:nvSpPr>
          <p:cNvPr id="4" name="Platshållare för bildnummer 3"/>
          <p:cNvSpPr>
            <a:spLocks noGrp="1"/>
          </p:cNvSpPr>
          <p:nvPr>
            <p:ph type="sldNum" sz="quarter" idx="10"/>
          </p:nvPr>
        </p:nvSpPr>
        <p:spPr/>
        <p:txBody>
          <a:bodyPr/>
          <a:lstStyle/>
          <a:p>
            <a:fld id="{6E276566-2837-4E3D-810B-89F14AFFD512}" type="slidenum">
              <a:rPr lang="sv-SE" smtClean="0"/>
              <a:t>13</a:t>
            </a:fld>
            <a:endParaRPr lang="sv-SE"/>
          </a:p>
        </p:txBody>
      </p:sp>
    </p:spTree>
    <p:extLst>
      <p:ext uri="{BB962C8B-B14F-4D97-AF65-F5344CB8AC3E}">
        <p14:creationId xmlns:p14="http://schemas.microsoft.com/office/powerpoint/2010/main" val="76980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15</a:t>
            </a:fld>
            <a:endParaRPr lang="sv-SE"/>
          </a:p>
        </p:txBody>
      </p:sp>
    </p:spTree>
    <p:extLst>
      <p:ext uri="{BB962C8B-B14F-4D97-AF65-F5344CB8AC3E}">
        <p14:creationId xmlns:p14="http://schemas.microsoft.com/office/powerpoint/2010/main" val="52535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16</a:t>
            </a:fld>
            <a:endParaRPr lang="sv-SE"/>
          </a:p>
        </p:txBody>
      </p:sp>
    </p:spTree>
    <p:extLst>
      <p:ext uri="{BB962C8B-B14F-4D97-AF65-F5344CB8AC3E}">
        <p14:creationId xmlns:p14="http://schemas.microsoft.com/office/powerpoint/2010/main" val="295869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17</a:t>
            </a:fld>
            <a:endParaRPr lang="sv-SE"/>
          </a:p>
        </p:txBody>
      </p:sp>
    </p:spTree>
    <p:extLst>
      <p:ext uri="{BB962C8B-B14F-4D97-AF65-F5344CB8AC3E}">
        <p14:creationId xmlns:p14="http://schemas.microsoft.com/office/powerpoint/2010/main" val="235664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18</a:t>
            </a:fld>
            <a:endParaRPr lang="sv-SE"/>
          </a:p>
        </p:txBody>
      </p:sp>
    </p:spTree>
    <p:extLst>
      <p:ext uri="{BB962C8B-B14F-4D97-AF65-F5344CB8AC3E}">
        <p14:creationId xmlns:p14="http://schemas.microsoft.com/office/powerpoint/2010/main" val="2609704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21</a:t>
            </a:fld>
            <a:endParaRPr lang="sv-SE"/>
          </a:p>
        </p:txBody>
      </p:sp>
    </p:spTree>
    <p:extLst>
      <p:ext uri="{BB962C8B-B14F-4D97-AF65-F5344CB8AC3E}">
        <p14:creationId xmlns:p14="http://schemas.microsoft.com/office/powerpoint/2010/main" val="2309173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23</a:t>
            </a:fld>
            <a:endParaRPr lang="sv-SE"/>
          </a:p>
        </p:txBody>
      </p:sp>
    </p:spTree>
    <p:extLst>
      <p:ext uri="{BB962C8B-B14F-4D97-AF65-F5344CB8AC3E}">
        <p14:creationId xmlns:p14="http://schemas.microsoft.com/office/powerpoint/2010/main" val="177238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https://www.skatteverket.se/omoss/varverksamhet/rapporterremissvarochskrivelser/remissvar/2021/remissvar2021/8958696.5.3016b5d91791bf54679d41.html </a:t>
            </a:r>
          </a:p>
        </p:txBody>
      </p:sp>
      <p:sp>
        <p:nvSpPr>
          <p:cNvPr id="4" name="Platshållare för bildnummer 3"/>
          <p:cNvSpPr>
            <a:spLocks noGrp="1"/>
          </p:cNvSpPr>
          <p:nvPr>
            <p:ph type="sldNum" sz="quarter" idx="10"/>
          </p:nvPr>
        </p:nvSpPr>
        <p:spPr/>
        <p:txBody>
          <a:bodyPr/>
          <a:lstStyle/>
          <a:p>
            <a:fld id="{6E276566-2837-4E3D-810B-89F14AFFD512}" type="slidenum">
              <a:rPr lang="sv-SE" smtClean="0"/>
              <a:t>3</a:t>
            </a:fld>
            <a:endParaRPr lang="sv-SE"/>
          </a:p>
        </p:txBody>
      </p:sp>
    </p:spTree>
    <p:extLst>
      <p:ext uri="{BB962C8B-B14F-4D97-AF65-F5344CB8AC3E}">
        <p14:creationId xmlns:p14="http://schemas.microsoft.com/office/powerpoint/2010/main" val="248770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Sara Israelsson – Sakkunnig informationssäkerhet </a:t>
            </a:r>
            <a:r>
              <a:rPr lang="sv-SE" i="1" dirty="0"/>
              <a:t>Länsstyrelsen</a:t>
            </a:r>
          </a:p>
          <a:p>
            <a:pPr marL="342900" indent="-342900">
              <a:buFont typeface="Arial" panose="020B0604020202020204" pitchFamily="34" charset="0"/>
              <a:buChar char="•"/>
            </a:pPr>
            <a:r>
              <a:rPr lang="sv-SE" dirty="0"/>
              <a:t>Jenny </a:t>
            </a:r>
            <a:r>
              <a:rPr lang="sv-SE" dirty="0" err="1"/>
              <a:t>Olivestedt</a:t>
            </a:r>
            <a:r>
              <a:rPr lang="sv-SE" dirty="0"/>
              <a:t> – Specialist digital arbetsplats </a:t>
            </a:r>
            <a:r>
              <a:rPr lang="sv-SE" i="1" dirty="0"/>
              <a:t>Arbetsförmedlingen</a:t>
            </a:r>
          </a:p>
          <a:p>
            <a:pPr marL="342900" indent="-342900">
              <a:buFont typeface="Arial" panose="020B0604020202020204" pitchFamily="34" charset="0"/>
              <a:buChar char="•"/>
            </a:pPr>
            <a:r>
              <a:rPr lang="sv-SE" dirty="0"/>
              <a:t>Bosse Andersson – Specialist digital arbetsplats </a:t>
            </a:r>
            <a:r>
              <a:rPr lang="sv-SE" i="1" dirty="0"/>
              <a:t>Bolagsverket</a:t>
            </a:r>
          </a:p>
          <a:p>
            <a:pPr marL="342900" indent="-342900">
              <a:buFont typeface="Arial" panose="020B0604020202020204" pitchFamily="34" charset="0"/>
              <a:buChar char="•"/>
            </a:pPr>
            <a:r>
              <a:rPr lang="sv-SE" dirty="0"/>
              <a:t>Erik Enocksson – Enterprise arkitekt </a:t>
            </a:r>
            <a:r>
              <a:rPr lang="sv-SE" i="1" dirty="0"/>
              <a:t>Trafikverket</a:t>
            </a:r>
          </a:p>
          <a:p>
            <a:pPr marL="342900" indent="-342900">
              <a:buFont typeface="Arial" panose="020B0604020202020204" pitchFamily="34" charset="0"/>
              <a:buChar char="•"/>
            </a:pPr>
            <a:r>
              <a:rPr lang="sv-SE" dirty="0"/>
              <a:t>Kenneth Edwall – Enterprise arkitekt </a:t>
            </a:r>
            <a:r>
              <a:rPr lang="sv-SE" i="1" dirty="0"/>
              <a:t>Försäkringskassan</a:t>
            </a:r>
          </a:p>
          <a:p>
            <a:pPr marL="342900" indent="-342900">
              <a:buFont typeface="Arial" panose="020B0604020202020204" pitchFamily="34" charset="0"/>
              <a:buChar char="•"/>
            </a:pPr>
            <a:r>
              <a:rPr lang="sv-SE" dirty="0"/>
              <a:t>Soheil Roshanbin – Rättslig expert </a:t>
            </a:r>
            <a:r>
              <a:rPr lang="sv-SE" i="1" dirty="0"/>
              <a:t>Kronofogden</a:t>
            </a:r>
          </a:p>
          <a:p>
            <a:pPr marL="342900" indent="-342900">
              <a:buFont typeface="Arial" panose="020B0604020202020204" pitchFamily="34" charset="0"/>
              <a:buChar char="•"/>
            </a:pPr>
            <a:r>
              <a:rPr lang="sv-SE" dirty="0"/>
              <a:t>Magnus Einarsson – </a:t>
            </a:r>
            <a:r>
              <a:rPr lang="sv-SE" dirty="0" err="1"/>
              <a:t>It-strateg</a:t>
            </a:r>
            <a:r>
              <a:rPr lang="sv-SE" dirty="0"/>
              <a:t> </a:t>
            </a:r>
            <a:r>
              <a:rPr lang="sv-SE" i="1" dirty="0"/>
              <a:t>MSB</a:t>
            </a:r>
          </a:p>
          <a:p>
            <a:pPr marL="342900" indent="-342900">
              <a:buFont typeface="Arial" panose="020B0604020202020204" pitchFamily="34" charset="0"/>
              <a:buChar char="•"/>
            </a:pPr>
            <a:r>
              <a:rPr lang="sv-SE" dirty="0"/>
              <a:t>Peter Nordström – </a:t>
            </a:r>
            <a:r>
              <a:rPr lang="sv-SE" dirty="0" err="1"/>
              <a:t>It-strateg</a:t>
            </a:r>
            <a:r>
              <a:rPr lang="sv-SE" dirty="0"/>
              <a:t> </a:t>
            </a:r>
            <a:r>
              <a:rPr lang="sv-SE" i="1" dirty="0"/>
              <a:t>Skatteverket </a:t>
            </a:r>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4</a:t>
            </a:fld>
            <a:endParaRPr lang="sv-SE"/>
          </a:p>
        </p:txBody>
      </p:sp>
    </p:spTree>
    <p:extLst>
      <p:ext uri="{BB962C8B-B14F-4D97-AF65-F5344CB8AC3E}">
        <p14:creationId xmlns:p14="http://schemas.microsoft.com/office/powerpoint/2010/main" val="325035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Referensgruppen var lösningen för att få med alla andra smarta hjärnor!</a:t>
            </a:r>
          </a:p>
          <a:p>
            <a:pPr marL="342900" indent="-342900">
              <a:buFont typeface="Arial" panose="020B0604020202020204" pitchFamily="34" charset="0"/>
              <a:buChar char="•"/>
            </a:pPr>
            <a:r>
              <a:rPr lang="sv-SE" dirty="0"/>
              <a:t>Idag 120 organisationer med i referensgruppen</a:t>
            </a:r>
          </a:p>
          <a:p>
            <a:pPr marL="342900" indent="-342900">
              <a:buFont typeface="Arial" panose="020B0604020202020204" pitchFamily="34" charset="0"/>
              <a:buChar char="•"/>
            </a:pPr>
            <a:r>
              <a:rPr lang="sv-SE" dirty="0"/>
              <a:t>Hjälpt till med kraven och utvärdering. Utökad arbetsgrupp</a:t>
            </a:r>
          </a:p>
          <a:p>
            <a:pPr marL="342900" indent="-342900">
              <a:buFont typeface="Arial" panose="020B0604020202020204" pitchFamily="34" charset="0"/>
              <a:buChar char="•"/>
            </a:pPr>
            <a:r>
              <a:rPr lang="sv-SE" dirty="0"/>
              <a:t>Ovärderlig feedback på lösningar. Både i demos och i tester.</a:t>
            </a:r>
          </a:p>
          <a:p>
            <a:pPr marL="342900" indent="-342900">
              <a:buFont typeface="Arial" panose="020B0604020202020204" pitchFamily="34" charset="0"/>
              <a:buChar char="•"/>
            </a:pPr>
            <a:r>
              <a:rPr lang="sv-SE" dirty="0"/>
              <a:t>Nytt för i år! Alla vill verkligen dela med sig.</a:t>
            </a:r>
          </a:p>
          <a:p>
            <a:endParaRPr lang="sv-SE" dirty="0"/>
          </a:p>
        </p:txBody>
      </p:sp>
      <p:sp>
        <p:nvSpPr>
          <p:cNvPr id="4" name="Platshållare för bildnummer 3"/>
          <p:cNvSpPr>
            <a:spLocks noGrp="1"/>
          </p:cNvSpPr>
          <p:nvPr>
            <p:ph type="sldNum" sz="quarter" idx="5"/>
          </p:nvPr>
        </p:nvSpPr>
        <p:spPr/>
        <p:txBody>
          <a:bodyPr/>
          <a:lstStyle/>
          <a:p>
            <a:fld id="{219AD43A-A872-4959-8C99-515EE48CFC14}" type="slidenum">
              <a:rPr lang="sv-SE" smtClean="0"/>
              <a:t>5</a:t>
            </a:fld>
            <a:endParaRPr lang="sv-SE"/>
          </a:p>
        </p:txBody>
      </p:sp>
    </p:spTree>
    <p:extLst>
      <p:ext uri="{BB962C8B-B14F-4D97-AF65-F5344CB8AC3E}">
        <p14:creationId xmlns:p14="http://schemas.microsoft.com/office/powerpoint/2010/main" val="188340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6</a:t>
            </a:fld>
            <a:endParaRPr lang="sv-SE"/>
          </a:p>
        </p:txBody>
      </p:sp>
    </p:spTree>
    <p:extLst>
      <p:ext uri="{BB962C8B-B14F-4D97-AF65-F5344CB8AC3E}">
        <p14:creationId xmlns:p14="http://schemas.microsoft.com/office/powerpoint/2010/main" val="384737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7</a:t>
            </a:fld>
            <a:endParaRPr lang="sv-SE"/>
          </a:p>
        </p:txBody>
      </p:sp>
    </p:spTree>
    <p:extLst>
      <p:ext uri="{BB962C8B-B14F-4D97-AF65-F5344CB8AC3E}">
        <p14:creationId xmlns:p14="http://schemas.microsoft.com/office/powerpoint/2010/main" val="242758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8</a:t>
            </a:fld>
            <a:endParaRPr lang="sv-SE"/>
          </a:p>
        </p:txBody>
      </p:sp>
    </p:spTree>
    <p:extLst>
      <p:ext uri="{BB962C8B-B14F-4D97-AF65-F5344CB8AC3E}">
        <p14:creationId xmlns:p14="http://schemas.microsoft.com/office/powerpoint/2010/main" val="305145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9</a:t>
            </a:fld>
            <a:endParaRPr lang="sv-SE"/>
          </a:p>
        </p:txBody>
      </p:sp>
    </p:spTree>
    <p:extLst>
      <p:ext uri="{BB962C8B-B14F-4D97-AF65-F5344CB8AC3E}">
        <p14:creationId xmlns:p14="http://schemas.microsoft.com/office/powerpoint/2010/main" val="367962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 ett färdigt upphandlingsunderlag men en stor hjälp.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Kravspecifikationen; https://www.esamverka.se/download/18.361cfdb517c0c1bd7cc22ebd/1632829697852/Kravspec%20digital%20samarbetsplattform%20f%20offentlig%20sektor%201.3.xlsx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6E276566-2837-4E3D-810B-89F14AFFD512}" type="slidenum">
              <a:rPr lang="sv-SE" smtClean="0"/>
              <a:t>10</a:t>
            </a:fld>
            <a:endParaRPr lang="sv-SE"/>
          </a:p>
        </p:txBody>
      </p:sp>
    </p:spTree>
    <p:extLst>
      <p:ext uri="{BB962C8B-B14F-4D97-AF65-F5344CB8AC3E}">
        <p14:creationId xmlns:p14="http://schemas.microsoft.com/office/powerpoint/2010/main" val="1598423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med bild01">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DD458-2A81-CF40-9A0C-AF4440C0CE44}"/>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A746ADC8-A2AA-3640-A506-E01D091F41B9}"/>
              </a:ext>
            </a:extLst>
          </p:cNvPr>
          <p:cNvPicPr>
            <a:picLocks noChangeAspect="1"/>
          </p:cNvPicPr>
          <p:nvPr userDrawn="1"/>
        </p:nvPicPr>
        <p:blipFill>
          <a:blip r:embed="rId3"/>
          <a:stretch>
            <a:fillRect/>
          </a:stretch>
        </p:blipFill>
        <p:spPr>
          <a:xfrm>
            <a:off x="5209761" y="5859391"/>
            <a:ext cx="1752600" cy="546100"/>
          </a:xfrm>
          <a:prstGeom prst="rect">
            <a:avLst/>
          </a:prstGeom>
        </p:spPr>
      </p:pic>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1524000" y="1122363"/>
            <a:ext cx="9144000" cy="2197308"/>
          </a:xfrm>
        </p:spPr>
        <p:txBody>
          <a:bodyPr anchor="b">
            <a:normAutofit/>
          </a:bodyPr>
          <a:lstStyle>
            <a:lvl1pPr algn="ctr">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err="1">
                <a:effectLst/>
                <a:latin typeface="Helvetica Neue" panose="02000503000000020004" pitchFamily="2" charset="0"/>
              </a:rPr>
              <a:t>Startsida</a:t>
            </a:r>
            <a:r>
              <a:rPr lang="en-GB" b="1" dirty="0">
                <a:effectLst/>
                <a:latin typeface="Helvetica Neue" panose="02000503000000020004" pitchFamily="2" charset="0"/>
              </a:rPr>
              <a:t> med </a:t>
            </a:r>
            <a:r>
              <a:rPr lang="en-GB" b="1" dirty="0" err="1">
                <a:effectLst/>
                <a:latin typeface="Helvetica Neue" panose="02000503000000020004" pitchFamily="2" charset="0"/>
              </a:rPr>
              <a:t>bild</a:t>
            </a:r>
            <a:endParaRPr lang="en-GB"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F86D3FD-6604-2D40-B26F-6BEAF499454F}"/>
              </a:ext>
            </a:extLst>
          </p:cNvPr>
          <p:cNvSpPr>
            <a:spLocks noGrp="1"/>
          </p:cNvSpPr>
          <p:nvPr>
            <p:ph type="subTitle" idx="1" hasCustomPrompt="1"/>
          </p:nvPr>
        </p:nvSpPr>
        <p:spPr>
          <a:xfrm>
            <a:off x="1524000" y="3538330"/>
            <a:ext cx="9144000" cy="1719469"/>
          </a:xfrm>
        </p:spPr>
        <p:txBody>
          <a:bodyPr>
            <a:normAutofit/>
          </a:bodyPr>
          <a:lstStyle>
            <a:lvl1pPr marL="0" indent="0" algn="ctr">
              <a:buNone/>
              <a:defRPr sz="20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effectLst/>
                <a:latin typeface="Helvetica Neue" panose="02000503000000020004" pitchFamily="2" charset="0"/>
              </a:rPr>
              <a:t>med </a:t>
            </a:r>
            <a:r>
              <a:rPr lang="en-GB" dirty="0" err="1">
                <a:effectLst/>
                <a:latin typeface="Helvetica Neue" panose="02000503000000020004" pitchFamily="2" charset="0"/>
              </a:rPr>
              <a:t>undertitel</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91439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spalter bröd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520147" y="452509"/>
            <a:ext cx="10373139" cy="640795"/>
          </a:xfrm>
        </p:spPr>
        <p:txBody>
          <a:bodyPr anchor="t">
            <a:normAutofit/>
          </a:bodyPr>
          <a:lstStyle>
            <a:lvl1pPr algn="l">
              <a:defRPr sz="3900" b="1"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a:effectLst/>
                <a:latin typeface="Helvetica Neue" panose="02000503000000020004" pitchFamily="2" charset="0"/>
              </a:rPr>
              <a:t>Rubrik med </a:t>
            </a:r>
            <a:r>
              <a:rPr lang="en-GB" b="1" dirty="0" err="1">
                <a:effectLst/>
                <a:latin typeface="Helvetica Neue" panose="02000503000000020004" pitchFamily="2" charset="0"/>
              </a:rPr>
              <a:t>två</a:t>
            </a:r>
            <a:r>
              <a:rPr lang="en-GB" b="1" dirty="0">
                <a:effectLst/>
                <a:latin typeface="Helvetica Neue" panose="02000503000000020004" pitchFamily="2" charset="0"/>
              </a:rPr>
              <a:t> </a:t>
            </a:r>
            <a:r>
              <a:rPr lang="en-GB" b="1" dirty="0" err="1">
                <a:effectLst/>
                <a:latin typeface="Helvetica Neue" panose="02000503000000020004" pitchFamily="2" charset="0"/>
              </a:rPr>
              <a:t>spalter</a:t>
            </a:r>
            <a:r>
              <a:rPr lang="en-GB" b="1" dirty="0">
                <a:effectLst/>
                <a:latin typeface="Helvetica Neue" panose="02000503000000020004" pitchFamily="2" charset="0"/>
              </a:rPr>
              <a:t> </a:t>
            </a:r>
            <a:r>
              <a:rPr lang="en-GB" b="1" dirty="0" err="1">
                <a:effectLst/>
                <a:latin typeface="Helvetica Neue" panose="02000503000000020004" pitchFamily="2" charset="0"/>
              </a:rPr>
              <a:t>brödtext</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Picture 7">
            <a:extLst>
              <a:ext uri="{FF2B5EF4-FFF2-40B4-BE49-F238E27FC236}">
                <a16:creationId xmlns:a16="http://schemas.microsoft.com/office/drawing/2014/main" id="{B179F9C8-F8D7-2D46-8A57-714B4C350E73}"/>
              </a:ext>
            </a:extLst>
          </p:cNvPr>
          <p:cNvPicPr>
            <a:picLocks noChangeAspect="1"/>
          </p:cNvPicPr>
          <p:nvPr userDrawn="1"/>
        </p:nvPicPr>
        <p:blipFill>
          <a:blip r:embed="rId2"/>
          <a:stretch>
            <a:fillRect/>
          </a:stretch>
        </p:blipFill>
        <p:spPr>
          <a:xfrm>
            <a:off x="11169099" y="462448"/>
            <a:ext cx="546100" cy="546100"/>
          </a:xfrm>
          <a:prstGeom prst="rect">
            <a:avLst/>
          </a:prstGeom>
        </p:spPr>
      </p:pic>
      <p:sp>
        <p:nvSpPr>
          <p:cNvPr id="9" name="Text Placeholder 3">
            <a:extLst>
              <a:ext uri="{FF2B5EF4-FFF2-40B4-BE49-F238E27FC236}">
                <a16:creationId xmlns:a16="http://schemas.microsoft.com/office/drawing/2014/main" id="{A7714F10-19F7-7640-9C38-A9C8EBE60158}"/>
              </a:ext>
            </a:extLst>
          </p:cNvPr>
          <p:cNvSpPr>
            <a:spLocks noGrp="1"/>
          </p:cNvSpPr>
          <p:nvPr>
            <p:ph type="body" sz="quarter" idx="10" hasCustomPrompt="1"/>
          </p:nvPr>
        </p:nvSpPr>
        <p:spPr>
          <a:xfrm>
            <a:off x="520147" y="1471613"/>
            <a:ext cx="5307498" cy="4949825"/>
          </a:xfrm>
        </p:spPr>
        <p:txBody>
          <a:bodyPr numCol="1" spcCol="720000">
            <a:normAutofit/>
          </a:bodyPr>
          <a:lstStyle>
            <a:lvl1pPr marL="0" indent="0" algn="l">
              <a:lnSpc>
                <a:spcPct val="150000"/>
              </a:lnSpc>
              <a:buFont typeface="Arial" panose="020B0604020202020204" pitchFamily="34" charset="0"/>
              <a:buNone/>
              <a:defRPr sz="2000"/>
            </a:lvl1pPr>
            <a:lvl2pPr marL="800100" indent="-342900" algn="l">
              <a:lnSpc>
                <a:spcPct val="150000"/>
              </a:lnSpc>
              <a:buFont typeface="Arial" panose="020B0604020202020204" pitchFamily="34" charset="0"/>
              <a:buChar char="•"/>
              <a:defRPr sz="2000"/>
            </a:lvl2pPr>
            <a:lvl3pPr marL="1257300" indent="-342900" algn="l">
              <a:lnSpc>
                <a:spcPct val="150000"/>
              </a:lnSpc>
              <a:buFont typeface="Arial" panose="020B0604020202020204" pitchFamily="34" charset="0"/>
              <a:buChar char="•"/>
              <a:defRPr sz="2000"/>
            </a:lvl3pPr>
            <a:lvl4pPr marL="1657350" indent="-285750" algn="l">
              <a:lnSpc>
                <a:spcPct val="150000"/>
              </a:lnSpc>
              <a:buFont typeface="Arial" panose="020B0604020202020204" pitchFamily="34" charset="0"/>
              <a:buChar char="•"/>
              <a:defRPr sz="2000"/>
            </a:lvl4pPr>
            <a:lvl5pPr marL="1828800" indent="0" algn="l">
              <a:buNone/>
              <a:defRPr/>
            </a:lvl5pPr>
          </a:lstStyle>
          <a:p>
            <a:pPr lvl="0"/>
            <a:r>
              <a:rPr lang="en-GB" dirty="0"/>
              <a:t>Lorem ipsum </a:t>
            </a:r>
            <a:r>
              <a:rPr lang="en-GB" dirty="0" err="1"/>
              <a:t>dolor</a:t>
            </a:r>
            <a:r>
              <a:rPr lang="en-GB" dirty="0"/>
              <a:t> sit </a:t>
            </a:r>
            <a:r>
              <a:rPr lang="en-GB" dirty="0" err="1"/>
              <a:t>amet</a:t>
            </a:r>
            <a:endParaRPr lang="en-GB" dirty="0"/>
          </a:p>
        </p:txBody>
      </p:sp>
      <p:sp>
        <p:nvSpPr>
          <p:cNvPr id="10" name="Text Placeholder 3">
            <a:extLst>
              <a:ext uri="{FF2B5EF4-FFF2-40B4-BE49-F238E27FC236}">
                <a16:creationId xmlns:a16="http://schemas.microsoft.com/office/drawing/2014/main" id="{B7E68E95-ACEC-FA47-8C91-D1B4750F4557}"/>
              </a:ext>
            </a:extLst>
          </p:cNvPr>
          <p:cNvSpPr>
            <a:spLocks noGrp="1"/>
          </p:cNvSpPr>
          <p:nvPr>
            <p:ph type="body" sz="quarter" idx="12" hasCustomPrompt="1"/>
          </p:nvPr>
        </p:nvSpPr>
        <p:spPr>
          <a:xfrm>
            <a:off x="6364356" y="1471613"/>
            <a:ext cx="5350843" cy="4949825"/>
          </a:xfrm>
        </p:spPr>
        <p:txBody>
          <a:bodyPr numCol="1" spcCol="720000">
            <a:normAutofit/>
          </a:bodyPr>
          <a:lstStyle>
            <a:lvl1pPr marL="0" indent="0" algn="l">
              <a:lnSpc>
                <a:spcPct val="150000"/>
              </a:lnSpc>
              <a:buFont typeface="Arial" panose="020B0604020202020204" pitchFamily="34" charset="0"/>
              <a:buNone/>
              <a:defRPr sz="2000"/>
            </a:lvl1pPr>
            <a:lvl2pPr marL="800100" indent="-342900" algn="l">
              <a:lnSpc>
                <a:spcPct val="150000"/>
              </a:lnSpc>
              <a:buFont typeface="Arial" panose="020B0604020202020204" pitchFamily="34" charset="0"/>
              <a:buChar char="•"/>
              <a:defRPr sz="2000"/>
            </a:lvl2pPr>
            <a:lvl3pPr marL="1257300" indent="-342900" algn="l">
              <a:lnSpc>
                <a:spcPct val="150000"/>
              </a:lnSpc>
              <a:buFont typeface="Arial" panose="020B0604020202020204" pitchFamily="34" charset="0"/>
              <a:buChar char="•"/>
              <a:defRPr sz="2000"/>
            </a:lvl3pPr>
            <a:lvl4pPr marL="1657350" indent="-285750" algn="l">
              <a:lnSpc>
                <a:spcPct val="150000"/>
              </a:lnSpc>
              <a:buFont typeface="Arial" panose="020B0604020202020204" pitchFamily="34" charset="0"/>
              <a:buChar char="•"/>
              <a:defRPr sz="2000"/>
            </a:lvl4pPr>
            <a:lvl5pPr marL="1828800" indent="0" algn="l">
              <a:buNone/>
              <a:defRPr/>
            </a:lvl5pPr>
          </a:lstStyle>
          <a:p>
            <a:pPr lvl="0"/>
            <a:r>
              <a:rPr lang="en-GB" dirty="0"/>
              <a:t>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94916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a:t>Rubrik</a:t>
            </a:r>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a:t>Bild</a:t>
            </a:r>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235714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8895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a:t>Rubrik</a:t>
            </a:r>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a:t>Bild</a:t>
            </a:r>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31166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3EE06-0166-46EB-BAE0-E621C21F062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1F8FB34-0DA4-4E6F-BC51-3884A94AD6D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BD2FD8-CDC5-46D5-B8ED-8A81DAD4157C}"/>
              </a:ext>
            </a:extLst>
          </p:cNvPr>
          <p:cNvSpPr>
            <a:spLocks noGrp="1"/>
          </p:cNvSpPr>
          <p:nvPr>
            <p:ph type="dt" sz="half" idx="10"/>
          </p:nvPr>
        </p:nvSpPr>
        <p:spPr/>
        <p:txBody>
          <a:bodyPr/>
          <a:lstStyle/>
          <a:p>
            <a:fld id="{E804E3F2-3434-419C-A1D8-C21947E06357}" type="datetimeFigureOut">
              <a:rPr lang="sv-SE" smtClean="0"/>
              <a:t>2021-10-29</a:t>
            </a:fld>
            <a:endParaRPr lang="sv-SE"/>
          </a:p>
        </p:txBody>
      </p:sp>
      <p:sp>
        <p:nvSpPr>
          <p:cNvPr id="5" name="Platshållare för sidfot 4">
            <a:extLst>
              <a:ext uri="{FF2B5EF4-FFF2-40B4-BE49-F238E27FC236}">
                <a16:creationId xmlns:a16="http://schemas.microsoft.com/office/drawing/2014/main" id="{8429EBB1-D098-4C4F-8745-53E8C9CE1C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295E67-B414-45DF-82EF-265CFE0AA6B2}"/>
              </a:ext>
            </a:extLst>
          </p:cNvPr>
          <p:cNvSpPr>
            <a:spLocks noGrp="1"/>
          </p:cNvSpPr>
          <p:nvPr>
            <p:ph type="sldNum" sz="quarter" idx="12"/>
          </p:nvPr>
        </p:nvSpPr>
        <p:spPr/>
        <p:txBody>
          <a:bodyPr/>
          <a:lstStyle/>
          <a:p>
            <a:fld id="{255E777C-9033-4BD0-B411-603E91A67FEA}" type="slidenum">
              <a:rPr lang="sv-SE" smtClean="0"/>
              <a:t>‹#›</a:t>
            </a:fld>
            <a:endParaRPr lang="sv-SE"/>
          </a:p>
        </p:txBody>
      </p:sp>
    </p:spTree>
    <p:extLst>
      <p:ext uri="{BB962C8B-B14F-4D97-AF65-F5344CB8AC3E}">
        <p14:creationId xmlns:p14="http://schemas.microsoft.com/office/powerpoint/2010/main" val="32158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med bild02">
    <p:bg>
      <p:bgPr>
        <a:solidFill>
          <a:schemeClr val="tx1"/>
        </a:solidFill>
        <a:effectLst/>
      </p:bgPr>
    </p:bg>
    <p:spTree>
      <p:nvGrpSpPr>
        <p:cNvPr id="1" name=""/>
        <p:cNvGrpSpPr/>
        <p:nvPr/>
      </p:nvGrpSpPr>
      <p:grpSpPr>
        <a:xfrm>
          <a:off x="0" y="0"/>
          <a:ext cx="0" cy="0"/>
          <a:chOff x="0" y="0"/>
          <a:chExt cx="0" cy="0"/>
        </a:xfrm>
      </p:grpSpPr>
      <p:pic>
        <p:nvPicPr>
          <p:cNvPr id="6" name="Picture 5" descr="A person sitting at a desk in front of a computer screen&#10;&#10;Description automatically generated">
            <a:extLst>
              <a:ext uri="{FF2B5EF4-FFF2-40B4-BE49-F238E27FC236}">
                <a16:creationId xmlns:a16="http://schemas.microsoft.com/office/drawing/2014/main" id="{6CD4B308-F678-0940-9EA8-D04045D5470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A746ADC8-A2AA-3640-A506-E01D091F41B9}"/>
              </a:ext>
            </a:extLst>
          </p:cNvPr>
          <p:cNvPicPr>
            <a:picLocks noChangeAspect="1"/>
          </p:cNvPicPr>
          <p:nvPr userDrawn="1"/>
        </p:nvPicPr>
        <p:blipFill>
          <a:blip r:embed="rId3"/>
          <a:stretch>
            <a:fillRect/>
          </a:stretch>
        </p:blipFill>
        <p:spPr>
          <a:xfrm>
            <a:off x="5209761" y="5859391"/>
            <a:ext cx="1752600" cy="546100"/>
          </a:xfrm>
          <a:prstGeom prst="rect">
            <a:avLst/>
          </a:prstGeom>
        </p:spPr>
      </p:pic>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1524000" y="1122363"/>
            <a:ext cx="9144000" cy="2197308"/>
          </a:xfrm>
        </p:spPr>
        <p:txBody>
          <a:bodyPr anchor="b">
            <a:normAutofit/>
          </a:bodyPr>
          <a:lstStyle>
            <a:lvl1pPr algn="ctr">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err="1">
                <a:effectLst/>
                <a:latin typeface="Helvetica Neue" panose="02000503000000020004" pitchFamily="2" charset="0"/>
              </a:rPr>
              <a:t>Startsida</a:t>
            </a:r>
            <a:r>
              <a:rPr lang="en-GB" b="1" dirty="0">
                <a:effectLst/>
                <a:latin typeface="Helvetica Neue" panose="02000503000000020004" pitchFamily="2" charset="0"/>
              </a:rPr>
              <a:t> med </a:t>
            </a:r>
            <a:r>
              <a:rPr lang="en-GB" b="1" dirty="0" err="1">
                <a:effectLst/>
                <a:latin typeface="Helvetica Neue" panose="02000503000000020004" pitchFamily="2" charset="0"/>
              </a:rPr>
              <a:t>bild</a:t>
            </a:r>
            <a:endParaRPr lang="en-GB"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F86D3FD-6604-2D40-B26F-6BEAF499454F}"/>
              </a:ext>
            </a:extLst>
          </p:cNvPr>
          <p:cNvSpPr>
            <a:spLocks noGrp="1"/>
          </p:cNvSpPr>
          <p:nvPr>
            <p:ph type="subTitle" idx="1" hasCustomPrompt="1"/>
          </p:nvPr>
        </p:nvSpPr>
        <p:spPr>
          <a:xfrm>
            <a:off x="1524000" y="3538330"/>
            <a:ext cx="9144000" cy="1719469"/>
          </a:xfrm>
        </p:spPr>
        <p:txBody>
          <a:bodyPr>
            <a:normAutofit/>
          </a:bodyPr>
          <a:lstStyle>
            <a:lvl1pPr marL="0" indent="0" algn="ctr">
              <a:buNone/>
              <a:defRPr sz="20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effectLst/>
                <a:latin typeface="Helvetica Neue" panose="02000503000000020004" pitchFamily="2" charset="0"/>
              </a:rPr>
              <a:t>med </a:t>
            </a:r>
            <a:r>
              <a:rPr lang="en-GB" dirty="0" err="1">
                <a:effectLst/>
                <a:latin typeface="Helvetica Neue" panose="02000503000000020004" pitchFamily="2" charset="0"/>
              </a:rPr>
              <a:t>undertitel</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47291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med bild03">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DD458-2A81-CF40-9A0C-AF4440C0CE44}"/>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A746ADC8-A2AA-3640-A506-E01D091F41B9}"/>
              </a:ext>
            </a:extLst>
          </p:cNvPr>
          <p:cNvPicPr>
            <a:picLocks noChangeAspect="1"/>
          </p:cNvPicPr>
          <p:nvPr userDrawn="1"/>
        </p:nvPicPr>
        <p:blipFill>
          <a:blip r:embed="rId3"/>
          <a:stretch>
            <a:fillRect/>
          </a:stretch>
        </p:blipFill>
        <p:spPr>
          <a:xfrm>
            <a:off x="5209761" y="5859391"/>
            <a:ext cx="1752600" cy="546100"/>
          </a:xfrm>
          <a:prstGeom prst="rect">
            <a:avLst/>
          </a:prstGeom>
        </p:spPr>
      </p:pic>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1524000" y="1122363"/>
            <a:ext cx="9144000" cy="2197308"/>
          </a:xfrm>
        </p:spPr>
        <p:txBody>
          <a:bodyPr anchor="b">
            <a:normAutofit/>
          </a:bodyPr>
          <a:lstStyle>
            <a:lvl1pPr algn="ctr">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err="1">
                <a:effectLst/>
                <a:latin typeface="Helvetica Neue" panose="02000503000000020004" pitchFamily="2" charset="0"/>
              </a:rPr>
              <a:t>Startsida</a:t>
            </a:r>
            <a:r>
              <a:rPr lang="en-GB" b="1" dirty="0">
                <a:effectLst/>
                <a:latin typeface="Helvetica Neue" panose="02000503000000020004" pitchFamily="2" charset="0"/>
              </a:rPr>
              <a:t> med </a:t>
            </a:r>
            <a:r>
              <a:rPr lang="en-GB" b="1" dirty="0" err="1">
                <a:effectLst/>
                <a:latin typeface="Helvetica Neue" panose="02000503000000020004" pitchFamily="2" charset="0"/>
              </a:rPr>
              <a:t>bild</a:t>
            </a:r>
            <a:endParaRPr lang="en-GB"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F86D3FD-6604-2D40-B26F-6BEAF499454F}"/>
              </a:ext>
            </a:extLst>
          </p:cNvPr>
          <p:cNvSpPr>
            <a:spLocks noGrp="1"/>
          </p:cNvSpPr>
          <p:nvPr>
            <p:ph type="subTitle" idx="1" hasCustomPrompt="1"/>
          </p:nvPr>
        </p:nvSpPr>
        <p:spPr>
          <a:xfrm>
            <a:off x="1524000" y="3538330"/>
            <a:ext cx="9144000" cy="1719469"/>
          </a:xfrm>
        </p:spPr>
        <p:txBody>
          <a:bodyPr>
            <a:normAutofit/>
          </a:bodyPr>
          <a:lstStyle>
            <a:lvl1pPr marL="0" indent="0" algn="ctr">
              <a:buNone/>
              <a:defRPr sz="20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effectLst/>
                <a:latin typeface="Helvetica Neue" panose="02000503000000020004" pitchFamily="2" charset="0"/>
              </a:rPr>
              <a:t>med </a:t>
            </a:r>
            <a:r>
              <a:rPr lang="en-GB" dirty="0" err="1">
                <a:effectLst/>
                <a:latin typeface="Helvetica Neue" panose="02000503000000020004" pitchFamily="2" charset="0"/>
              </a:rPr>
              <a:t>undertitel</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41859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 med bild04">
    <p:bg>
      <p:bgPr>
        <a:solidFill>
          <a:schemeClr val="tx1"/>
        </a:solidFill>
        <a:effectLst/>
      </p:bgPr>
    </p:bg>
    <p:spTree>
      <p:nvGrpSpPr>
        <p:cNvPr id="1" name=""/>
        <p:cNvGrpSpPr/>
        <p:nvPr/>
      </p:nvGrpSpPr>
      <p:grpSpPr>
        <a:xfrm>
          <a:off x="0" y="0"/>
          <a:ext cx="0" cy="0"/>
          <a:chOff x="0" y="0"/>
          <a:chExt cx="0" cy="0"/>
        </a:xfrm>
      </p:grpSpPr>
      <p:pic>
        <p:nvPicPr>
          <p:cNvPr id="6" name="Picture 5" descr="Two people standing in front of a building&#10;&#10;Description automatically generated">
            <a:extLst>
              <a:ext uri="{FF2B5EF4-FFF2-40B4-BE49-F238E27FC236}">
                <a16:creationId xmlns:a16="http://schemas.microsoft.com/office/drawing/2014/main" id="{4678B470-AE55-5A42-9188-B924C857F02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A746ADC8-A2AA-3640-A506-E01D091F41B9}"/>
              </a:ext>
            </a:extLst>
          </p:cNvPr>
          <p:cNvPicPr>
            <a:picLocks noChangeAspect="1"/>
          </p:cNvPicPr>
          <p:nvPr userDrawn="1"/>
        </p:nvPicPr>
        <p:blipFill>
          <a:blip r:embed="rId3"/>
          <a:stretch>
            <a:fillRect/>
          </a:stretch>
        </p:blipFill>
        <p:spPr>
          <a:xfrm>
            <a:off x="5209761" y="5859391"/>
            <a:ext cx="1752600" cy="546100"/>
          </a:xfrm>
          <a:prstGeom prst="rect">
            <a:avLst/>
          </a:prstGeom>
        </p:spPr>
      </p:pic>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1524000" y="1122363"/>
            <a:ext cx="9144000" cy="2197308"/>
          </a:xfrm>
        </p:spPr>
        <p:txBody>
          <a:bodyPr anchor="b">
            <a:normAutofit/>
          </a:bodyPr>
          <a:lstStyle>
            <a:lvl1pPr algn="ctr">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err="1">
                <a:effectLst/>
                <a:latin typeface="Helvetica Neue" panose="02000503000000020004" pitchFamily="2" charset="0"/>
              </a:rPr>
              <a:t>Startsida</a:t>
            </a:r>
            <a:r>
              <a:rPr lang="en-GB" b="1" dirty="0">
                <a:effectLst/>
                <a:latin typeface="Helvetica Neue" panose="02000503000000020004" pitchFamily="2" charset="0"/>
              </a:rPr>
              <a:t> med </a:t>
            </a:r>
            <a:r>
              <a:rPr lang="en-GB" b="1" dirty="0" err="1">
                <a:effectLst/>
                <a:latin typeface="Helvetica Neue" panose="02000503000000020004" pitchFamily="2" charset="0"/>
              </a:rPr>
              <a:t>bild</a:t>
            </a:r>
            <a:endParaRPr lang="en-GB"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F86D3FD-6604-2D40-B26F-6BEAF499454F}"/>
              </a:ext>
            </a:extLst>
          </p:cNvPr>
          <p:cNvSpPr>
            <a:spLocks noGrp="1"/>
          </p:cNvSpPr>
          <p:nvPr>
            <p:ph type="subTitle" idx="1" hasCustomPrompt="1"/>
          </p:nvPr>
        </p:nvSpPr>
        <p:spPr>
          <a:xfrm>
            <a:off x="1524000" y="3538330"/>
            <a:ext cx="9144000" cy="1719469"/>
          </a:xfrm>
        </p:spPr>
        <p:txBody>
          <a:bodyPr>
            <a:normAutofit/>
          </a:bodyPr>
          <a:lstStyle>
            <a:lvl1pPr marL="0" indent="0" algn="ctr">
              <a:buNone/>
              <a:defRPr sz="20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effectLst/>
                <a:latin typeface="Helvetica Neue" panose="02000503000000020004" pitchFamily="2" charset="0"/>
              </a:rPr>
              <a:t>med </a:t>
            </a:r>
            <a:r>
              <a:rPr lang="en-GB" dirty="0" err="1">
                <a:effectLst/>
                <a:latin typeface="Helvetica Neue" panose="02000503000000020004" pitchFamily="2" charset="0"/>
              </a:rPr>
              <a:t>undertitel</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00335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sida med bild05">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DD458-2A81-CF40-9A0C-AF4440C0CE44}"/>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A746ADC8-A2AA-3640-A506-E01D091F41B9}"/>
              </a:ext>
            </a:extLst>
          </p:cNvPr>
          <p:cNvPicPr>
            <a:picLocks noChangeAspect="1"/>
          </p:cNvPicPr>
          <p:nvPr userDrawn="1"/>
        </p:nvPicPr>
        <p:blipFill>
          <a:blip r:embed="rId3"/>
          <a:stretch>
            <a:fillRect/>
          </a:stretch>
        </p:blipFill>
        <p:spPr>
          <a:xfrm>
            <a:off x="5209761" y="5859391"/>
            <a:ext cx="1752600" cy="546100"/>
          </a:xfrm>
          <a:prstGeom prst="rect">
            <a:avLst/>
          </a:prstGeom>
        </p:spPr>
      </p:pic>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1524000" y="1122363"/>
            <a:ext cx="9144000" cy="2197308"/>
          </a:xfrm>
        </p:spPr>
        <p:txBody>
          <a:bodyPr anchor="b">
            <a:normAutofit/>
          </a:bodyPr>
          <a:lstStyle>
            <a:lvl1pPr algn="ctr">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err="1">
                <a:effectLst/>
                <a:latin typeface="Helvetica Neue" panose="02000503000000020004" pitchFamily="2" charset="0"/>
              </a:rPr>
              <a:t>Startsida</a:t>
            </a:r>
            <a:r>
              <a:rPr lang="en-GB" b="1" dirty="0">
                <a:effectLst/>
                <a:latin typeface="Helvetica Neue" panose="02000503000000020004" pitchFamily="2" charset="0"/>
              </a:rPr>
              <a:t> med </a:t>
            </a:r>
            <a:r>
              <a:rPr lang="en-GB" b="1" dirty="0" err="1">
                <a:effectLst/>
                <a:latin typeface="Helvetica Neue" panose="02000503000000020004" pitchFamily="2" charset="0"/>
              </a:rPr>
              <a:t>bild</a:t>
            </a:r>
            <a:endParaRPr lang="en-GB"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F86D3FD-6604-2D40-B26F-6BEAF499454F}"/>
              </a:ext>
            </a:extLst>
          </p:cNvPr>
          <p:cNvSpPr>
            <a:spLocks noGrp="1"/>
          </p:cNvSpPr>
          <p:nvPr>
            <p:ph type="subTitle" idx="1" hasCustomPrompt="1"/>
          </p:nvPr>
        </p:nvSpPr>
        <p:spPr>
          <a:xfrm>
            <a:off x="1524000" y="3538330"/>
            <a:ext cx="9144000" cy="1719469"/>
          </a:xfrm>
        </p:spPr>
        <p:txBody>
          <a:bodyPr>
            <a:normAutofit/>
          </a:bodyPr>
          <a:lstStyle>
            <a:lvl1pPr marL="0" indent="0" algn="ctr">
              <a:buNone/>
              <a:defRPr sz="20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effectLst/>
                <a:latin typeface="Helvetica Neue" panose="02000503000000020004" pitchFamily="2" charset="0"/>
              </a:rPr>
              <a:t>med </a:t>
            </a:r>
            <a:r>
              <a:rPr lang="en-GB" dirty="0" err="1">
                <a:effectLst/>
                <a:latin typeface="Helvetica Neue" panose="02000503000000020004" pitchFamily="2" charset="0"/>
              </a:rPr>
              <a:t>undertitel</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01226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sida med bild - placeholder">
    <p:bg>
      <p:bgPr>
        <a:solidFill>
          <a:schemeClr val="tx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3628182-D2AD-1E4E-AB87-C13EFD5DC59C}"/>
              </a:ext>
            </a:extLst>
          </p:cNvPr>
          <p:cNvSpPr>
            <a:spLocks noGrp="1"/>
          </p:cNvSpPr>
          <p:nvPr>
            <p:ph type="pic" sz="quarter" idx="10"/>
          </p:nvPr>
        </p:nvSpPr>
        <p:spPr>
          <a:xfrm>
            <a:off x="1" y="1"/>
            <a:ext cx="12192000" cy="6857999"/>
          </a:xfrm>
        </p:spPr>
        <p:txBody>
          <a:bodyPr>
            <a:normAutofit/>
          </a:bodyPr>
          <a:lstStyle>
            <a:lvl1pPr marL="0" indent="0" algn="ctr">
              <a:buNone/>
              <a:defRPr sz="1400">
                <a:solidFill>
                  <a:schemeClr val="bg1"/>
                </a:solidFill>
              </a:defRPr>
            </a:lvl1pPr>
          </a:lstStyle>
          <a:p>
            <a:r>
              <a:rPr lang="sv-SE"/>
              <a:t>Klicka på ikonen för att lägga till en bild</a:t>
            </a:r>
            <a:endParaRPr lang="en-BE" dirty="0"/>
          </a:p>
        </p:txBody>
      </p:sp>
      <p:pic>
        <p:nvPicPr>
          <p:cNvPr id="11" name="Picture 10">
            <a:extLst>
              <a:ext uri="{FF2B5EF4-FFF2-40B4-BE49-F238E27FC236}">
                <a16:creationId xmlns:a16="http://schemas.microsoft.com/office/drawing/2014/main" id="{A746ADC8-A2AA-3640-A506-E01D091F41B9}"/>
              </a:ext>
            </a:extLst>
          </p:cNvPr>
          <p:cNvPicPr>
            <a:picLocks noChangeAspect="1"/>
          </p:cNvPicPr>
          <p:nvPr userDrawn="1"/>
        </p:nvPicPr>
        <p:blipFill>
          <a:blip r:embed="rId2"/>
          <a:stretch>
            <a:fillRect/>
          </a:stretch>
        </p:blipFill>
        <p:spPr>
          <a:xfrm>
            <a:off x="5209761" y="5859391"/>
            <a:ext cx="1752600" cy="546100"/>
          </a:xfrm>
          <a:prstGeom prst="rect">
            <a:avLst/>
          </a:prstGeom>
        </p:spPr>
      </p:pic>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1524000" y="1122363"/>
            <a:ext cx="9144000" cy="2197308"/>
          </a:xfrm>
        </p:spPr>
        <p:txBody>
          <a:bodyPr anchor="b">
            <a:normAutofit/>
          </a:bodyPr>
          <a:lstStyle>
            <a:lvl1pPr algn="ctr">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err="1">
                <a:effectLst/>
                <a:latin typeface="Helvetica Neue" panose="02000503000000020004" pitchFamily="2" charset="0"/>
              </a:rPr>
              <a:t>Startsida</a:t>
            </a:r>
            <a:r>
              <a:rPr lang="en-GB" b="1" dirty="0">
                <a:effectLst/>
                <a:latin typeface="Helvetica Neue" panose="02000503000000020004" pitchFamily="2" charset="0"/>
              </a:rPr>
              <a:t> med </a:t>
            </a:r>
            <a:r>
              <a:rPr lang="en-GB" b="1" dirty="0" err="1">
                <a:effectLst/>
                <a:latin typeface="Helvetica Neue" panose="02000503000000020004" pitchFamily="2" charset="0"/>
              </a:rPr>
              <a:t>bild</a:t>
            </a:r>
            <a:endParaRPr lang="en-GB"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F86D3FD-6604-2D40-B26F-6BEAF499454F}"/>
              </a:ext>
            </a:extLst>
          </p:cNvPr>
          <p:cNvSpPr>
            <a:spLocks noGrp="1"/>
          </p:cNvSpPr>
          <p:nvPr>
            <p:ph type="subTitle" idx="1" hasCustomPrompt="1"/>
          </p:nvPr>
        </p:nvSpPr>
        <p:spPr>
          <a:xfrm>
            <a:off x="1524000" y="3538330"/>
            <a:ext cx="9144000" cy="1719469"/>
          </a:xfrm>
        </p:spPr>
        <p:txBody>
          <a:bodyPr>
            <a:normAutofit/>
          </a:bodyPr>
          <a:lstStyle>
            <a:lvl1pPr marL="0" indent="0" algn="ctr">
              <a:buNone/>
              <a:defRPr sz="20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effectLst/>
                <a:latin typeface="Helvetica Neue" panose="02000503000000020004" pitchFamily="2" charset="0"/>
              </a:rPr>
              <a:t>med </a:t>
            </a:r>
            <a:r>
              <a:rPr lang="en-GB" dirty="0" err="1">
                <a:effectLst/>
                <a:latin typeface="Helvetica Neue" panose="02000503000000020004" pitchFamily="2" charset="0"/>
              </a:rPr>
              <a:t>undertitel</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22883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ed två spalt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520147" y="452509"/>
            <a:ext cx="10373139" cy="640795"/>
          </a:xfrm>
        </p:spPr>
        <p:txBody>
          <a:bodyPr anchor="t">
            <a:normAutofit/>
          </a:bodyPr>
          <a:lstStyle>
            <a:lvl1pPr algn="l">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a:effectLst/>
                <a:latin typeface="Helvetica Neue" panose="02000503000000020004" pitchFamily="2" charset="0"/>
              </a:rPr>
              <a:t>Agenda med </a:t>
            </a:r>
            <a:r>
              <a:rPr lang="en-GB" b="1" dirty="0" err="1">
                <a:effectLst/>
                <a:latin typeface="Helvetica Neue" panose="02000503000000020004" pitchFamily="2" charset="0"/>
              </a:rPr>
              <a:t>två</a:t>
            </a:r>
            <a:r>
              <a:rPr lang="en-GB" b="1" dirty="0">
                <a:effectLst/>
                <a:latin typeface="Helvetica Neue" panose="02000503000000020004" pitchFamily="2" charset="0"/>
              </a:rPr>
              <a:t> </a:t>
            </a:r>
            <a:r>
              <a:rPr lang="en-GB" b="1" dirty="0" err="1">
                <a:effectLst/>
                <a:latin typeface="Helvetica Neue" panose="02000503000000020004" pitchFamily="2" charset="0"/>
              </a:rPr>
              <a:t>spalter</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6" name="Picture 5">
            <a:extLst>
              <a:ext uri="{FF2B5EF4-FFF2-40B4-BE49-F238E27FC236}">
                <a16:creationId xmlns:a16="http://schemas.microsoft.com/office/drawing/2014/main" id="{25A16F46-F205-8941-BB0A-A8AA2879F8BA}"/>
              </a:ext>
            </a:extLst>
          </p:cNvPr>
          <p:cNvPicPr>
            <a:picLocks noChangeAspect="1"/>
          </p:cNvPicPr>
          <p:nvPr userDrawn="1"/>
        </p:nvPicPr>
        <p:blipFill>
          <a:blip r:embed="rId2"/>
          <a:stretch>
            <a:fillRect/>
          </a:stretch>
        </p:blipFill>
        <p:spPr>
          <a:xfrm>
            <a:off x="11169099" y="462448"/>
            <a:ext cx="546100" cy="546100"/>
          </a:xfrm>
          <a:prstGeom prst="rect">
            <a:avLst/>
          </a:prstGeom>
        </p:spPr>
      </p:pic>
      <p:sp>
        <p:nvSpPr>
          <p:cNvPr id="5" name="Text Placeholder 4">
            <a:extLst>
              <a:ext uri="{FF2B5EF4-FFF2-40B4-BE49-F238E27FC236}">
                <a16:creationId xmlns:a16="http://schemas.microsoft.com/office/drawing/2014/main" id="{FCEA2AC7-A776-144C-ABA8-6AEE5D74F000}"/>
              </a:ext>
            </a:extLst>
          </p:cNvPr>
          <p:cNvSpPr>
            <a:spLocks noGrp="1"/>
          </p:cNvSpPr>
          <p:nvPr>
            <p:ph type="body" sz="quarter" idx="11" hasCustomPrompt="1"/>
          </p:nvPr>
        </p:nvSpPr>
        <p:spPr>
          <a:xfrm>
            <a:off x="520146" y="1431159"/>
            <a:ext cx="11195053" cy="4973292"/>
          </a:xfrm>
        </p:spPr>
        <p:txBody>
          <a:bodyPr numCol="2">
            <a:normAutofit/>
          </a:bodyPr>
          <a:lstStyle>
            <a:lvl1pPr>
              <a:lnSpc>
                <a:spcPct val="150000"/>
              </a:lnSpc>
              <a:defRPr sz="2000" b="0" i="0">
                <a:solidFill>
                  <a:schemeClr val="bg1"/>
                </a:solidFill>
                <a:latin typeface="Arial" panose="020B0604020202020204" pitchFamily="34" charset="0"/>
                <a:cs typeface="Arial" panose="020B0604020202020204" pitchFamily="34" charset="0"/>
              </a:defRPr>
            </a:lvl1pPr>
            <a:lvl2pPr>
              <a:lnSpc>
                <a:spcPct val="150000"/>
              </a:lnSpc>
              <a:defRPr sz="2000" b="0" i="0">
                <a:solidFill>
                  <a:schemeClr val="bg1"/>
                </a:solidFill>
                <a:latin typeface="Arial" panose="020B0604020202020204" pitchFamily="34" charset="0"/>
                <a:cs typeface="Arial" panose="020B0604020202020204" pitchFamily="34" charset="0"/>
              </a:defRPr>
            </a:lvl2pPr>
            <a:lvl3pPr>
              <a:lnSpc>
                <a:spcPct val="150000"/>
              </a:lnSpc>
              <a:defRPr sz="2000" b="0" i="0">
                <a:solidFill>
                  <a:schemeClr val="bg1"/>
                </a:solidFill>
                <a:latin typeface="Arial" panose="020B0604020202020204" pitchFamily="34" charset="0"/>
                <a:cs typeface="Arial" panose="020B0604020202020204" pitchFamily="34" charset="0"/>
              </a:defRPr>
            </a:lvl3pPr>
            <a:lvl4pPr>
              <a:lnSpc>
                <a:spcPct val="150000"/>
              </a:lnSpc>
              <a:defRPr sz="2000" b="0" i="0">
                <a:solidFill>
                  <a:schemeClr val="bg1"/>
                </a:solidFill>
                <a:latin typeface="Arial" panose="020B0604020202020204" pitchFamily="34" charset="0"/>
                <a:cs typeface="Arial" panose="020B0604020202020204" pitchFamily="34" charset="0"/>
              </a:defRPr>
            </a:lvl4pPr>
            <a:lvl5pPr>
              <a:lnSpc>
                <a:spcPct val="150000"/>
              </a:lnSpc>
              <a:defRPr sz="2000" b="0" i="0">
                <a:solidFill>
                  <a:schemeClr val="bg1"/>
                </a:solidFill>
                <a:latin typeface="Arial" panose="020B0604020202020204" pitchFamily="34" charset="0"/>
                <a:cs typeface="Arial" panose="020B0604020202020204" pitchFamily="34" charset="0"/>
              </a:defRPr>
            </a:lvl5pPr>
            <a:lvl6pPr>
              <a:lnSpc>
                <a:spcPct val="150000"/>
              </a:lnSpc>
              <a:defRPr b="0" i="0">
                <a:solidFill>
                  <a:schemeClr val="bg1"/>
                </a:solidFill>
              </a:defRPr>
            </a:lvl6pPr>
            <a:lvl7pPr>
              <a:lnSpc>
                <a:spcPct val="150000"/>
              </a:lnSpc>
              <a:defRPr b="0" i="0">
                <a:solidFill>
                  <a:schemeClr val="bg1"/>
                </a:solidFill>
              </a:defRPr>
            </a:lvl7pPr>
          </a:lstStyle>
          <a:p>
            <a:r>
              <a:rPr lang="en-GB" dirty="0" err="1">
                <a:effectLst/>
                <a:latin typeface="Helvetica Neue" panose="02000503000000020004" pitchFamily="2" charset="0"/>
              </a:rPr>
              <a:t>Introduktion</a:t>
            </a:r>
            <a:r>
              <a:rPr lang="en-GB" dirty="0">
                <a:effectLst/>
                <a:latin typeface="Helvetica Neue" panose="02000503000000020004" pitchFamily="2" charset="0"/>
              </a:rPr>
              <a:t> </a:t>
            </a:r>
            <a:r>
              <a:rPr lang="en-GB" dirty="0" err="1">
                <a:effectLst/>
                <a:latin typeface="Helvetica Neue" panose="02000503000000020004" pitchFamily="2" charset="0"/>
              </a:rPr>
              <a:t>och</a:t>
            </a:r>
            <a:r>
              <a:rPr lang="en-GB" dirty="0">
                <a:effectLst/>
                <a:latin typeface="Helvetica Neue" panose="02000503000000020004" pitchFamily="2" charset="0"/>
              </a:rPr>
              <a:t> </a:t>
            </a:r>
            <a:r>
              <a:rPr lang="en-GB" dirty="0" err="1">
                <a:effectLst/>
                <a:latin typeface="Helvetica Neue" panose="02000503000000020004" pitchFamily="2" charset="0"/>
              </a:rPr>
              <a:t>bakgrund</a:t>
            </a:r>
            <a:endParaRPr lang="en-GB" dirty="0">
              <a:effectLst/>
              <a:latin typeface="Helvetica Neue" panose="02000503000000020004" pitchFamily="2" charset="0"/>
            </a:endParaRPr>
          </a:p>
          <a:p>
            <a:pPr lvl="1"/>
            <a:r>
              <a:rPr lang="en-GB" dirty="0" err="1">
                <a:effectLst/>
                <a:latin typeface="Helvetica Neue" panose="02000503000000020004" pitchFamily="2" charset="0"/>
              </a:rPr>
              <a:t>Problemformulering</a:t>
            </a:r>
            <a:endParaRPr lang="en-GB" dirty="0">
              <a:effectLst/>
              <a:latin typeface="Helvetica Neue" panose="02000503000000020004" pitchFamily="2" charset="0"/>
            </a:endParaRPr>
          </a:p>
          <a:p>
            <a:pPr lvl="2"/>
            <a:r>
              <a:rPr lang="en-GB" dirty="0" err="1">
                <a:effectLst/>
                <a:latin typeface="Helvetica Neue" panose="02000503000000020004" pitchFamily="2" charset="0"/>
              </a:rPr>
              <a:t>Analys</a:t>
            </a:r>
            <a:r>
              <a:rPr lang="en-GB" dirty="0">
                <a:effectLst/>
                <a:latin typeface="Helvetica Neue" panose="02000503000000020004" pitchFamily="2" charset="0"/>
              </a:rPr>
              <a:t> </a:t>
            </a:r>
            <a:r>
              <a:rPr lang="en-GB" dirty="0" err="1">
                <a:effectLst/>
                <a:latin typeface="Helvetica Neue" panose="02000503000000020004" pitchFamily="2" charset="0"/>
              </a:rPr>
              <a:t>och</a:t>
            </a:r>
            <a:r>
              <a:rPr lang="en-GB" dirty="0">
                <a:effectLst/>
                <a:latin typeface="Helvetica Neue" panose="02000503000000020004" pitchFamily="2" charset="0"/>
              </a:rPr>
              <a:t> </a:t>
            </a:r>
            <a:r>
              <a:rPr lang="en-GB" dirty="0" err="1">
                <a:effectLst/>
                <a:latin typeface="Helvetica Neue" panose="02000503000000020004" pitchFamily="2" charset="0"/>
              </a:rPr>
              <a:t>insikter</a:t>
            </a:r>
            <a:endParaRPr lang="en-GB" dirty="0">
              <a:effectLst/>
              <a:latin typeface="Helvetica Neue" panose="02000503000000020004" pitchFamily="2" charset="0"/>
            </a:endParaRPr>
          </a:p>
          <a:p>
            <a:pPr lvl="3"/>
            <a:r>
              <a:rPr lang="en-GB" dirty="0" err="1">
                <a:effectLst/>
                <a:latin typeface="Helvetica Neue" panose="02000503000000020004" pitchFamily="2" charset="0"/>
              </a:rPr>
              <a:t>Åtgärdsförslag</a:t>
            </a:r>
            <a:endParaRPr lang="en-GB" dirty="0">
              <a:effectLst/>
              <a:latin typeface="Helvetica Neue" panose="02000503000000020004" pitchFamily="2" charset="0"/>
            </a:endParaRPr>
          </a:p>
          <a:p>
            <a:pPr lvl="4"/>
            <a:r>
              <a:rPr lang="en-GB" dirty="0" err="1">
                <a:effectLst/>
                <a:latin typeface="Helvetica Neue" panose="02000503000000020004" pitchFamily="2" charset="0"/>
              </a:rPr>
              <a:t>Sammanfattning</a:t>
            </a:r>
            <a:endParaRPr lang="en-GB" dirty="0">
              <a:effectLst/>
              <a:latin typeface="Helvetica Neue" panose="02000503000000020004" pitchFamily="2" charset="0"/>
            </a:endParaRPr>
          </a:p>
          <a:p>
            <a:pPr lvl="5"/>
            <a:r>
              <a:rPr lang="en-GB" dirty="0" err="1">
                <a:effectLst/>
                <a:latin typeface="Helvetica Neue" panose="02000503000000020004" pitchFamily="2" charset="0"/>
              </a:rPr>
              <a:t>Nästa</a:t>
            </a:r>
            <a:r>
              <a:rPr lang="en-GB" dirty="0">
                <a:effectLst/>
                <a:latin typeface="Helvetica Neue" panose="02000503000000020004" pitchFamily="2" charset="0"/>
              </a:rPr>
              <a:t> </a:t>
            </a:r>
            <a:r>
              <a:rPr lang="en-GB" dirty="0" err="1">
                <a:effectLst/>
                <a:latin typeface="Helvetica Neue" panose="02000503000000020004" pitchFamily="2" charset="0"/>
              </a:rPr>
              <a:t>steg</a:t>
            </a:r>
            <a:endParaRPr lang="en-GB" dirty="0">
              <a:effectLst/>
              <a:latin typeface="Helvetica Neue" panose="02000503000000020004" pitchFamily="2" charset="0"/>
            </a:endParaRPr>
          </a:p>
          <a:p>
            <a:pPr lvl="6"/>
            <a:r>
              <a:rPr lang="en-GB" dirty="0" err="1">
                <a:effectLst/>
                <a:latin typeface="Helvetica Neue" panose="02000503000000020004" pitchFamily="2" charset="0"/>
              </a:rPr>
              <a:t>Sammanfattning</a:t>
            </a:r>
            <a:endParaRPr lang="en-GB" dirty="0">
              <a:effectLst/>
              <a:latin typeface="Helvetica Neue" panose="02000503000000020004" pitchFamily="2" charset="0"/>
            </a:endParaRPr>
          </a:p>
          <a:p>
            <a:r>
              <a:rPr lang="en-GB" dirty="0" err="1">
                <a:effectLst/>
                <a:latin typeface="Helvetica Neue" panose="02000503000000020004" pitchFamily="2" charset="0"/>
              </a:rPr>
              <a:t>Introduktion</a:t>
            </a:r>
            <a:r>
              <a:rPr lang="en-GB" dirty="0">
                <a:effectLst/>
                <a:latin typeface="Helvetica Neue" panose="02000503000000020004" pitchFamily="2" charset="0"/>
              </a:rPr>
              <a:t> </a:t>
            </a:r>
            <a:r>
              <a:rPr lang="en-GB" dirty="0" err="1">
                <a:effectLst/>
                <a:latin typeface="Helvetica Neue" panose="02000503000000020004" pitchFamily="2" charset="0"/>
              </a:rPr>
              <a:t>och</a:t>
            </a:r>
            <a:r>
              <a:rPr lang="en-GB" dirty="0">
                <a:effectLst/>
                <a:latin typeface="Helvetica Neue" panose="02000503000000020004" pitchFamily="2" charset="0"/>
              </a:rPr>
              <a:t> </a:t>
            </a:r>
            <a:r>
              <a:rPr lang="en-GB" dirty="0" err="1">
                <a:effectLst/>
                <a:latin typeface="Helvetica Neue" panose="02000503000000020004" pitchFamily="2" charset="0"/>
              </a:rPr>
              <a:t>bakgrund</a:t>
            </a:r>
            <a:endParaRPr lang="en-GB" dirty="0">
              <a:effectLst/>
              <a:latin typeface="Helvetica Neue" panose="02000503000000020004" pitchFamily="2" charset="0"/>
            </a:endParaRPr>
          </a:p>
          <a:p>
            <a:pPr lvl="1"/>
            <a:r>
              <a:rPr lang="en-GB" dirty="0" err="1">
                <a:effectLst/>
                <a:latin typeface="Helvetica Neue" panose="02000503000000020004" pitchFamily="2" charset="0"/>
              </a:rPr>
              <a:t>Problemformulering</a:t>
            </a:r>
            <a:endParaRPr lang="en-GB" dirty="0">
              <a:effectLst/>
              <a:latin typeface="Helvetica Neue" panose="02000503000000020004" pitchFamily="2" charset="0"/>
            </a:endParaRPr>
          </a:p>
          <a:p>
            <a:pPr lvl="2"/>
            <a:r>
              <a:rPr lang="en-GB" dirty="0" err="1">
                <a:effectLst/>
                <a:latin typeface="Helvetica Neue" panose="02000503000000020004" pitchFamily="2" charset="0"/>
              </a:rPr>
              <a:t>Analys</a:t>
            </a:r>
            <a:r>
              <a:rPr lang="en-GB" dirty="0">
                <a:effectLst/>
                <a:latin typeface="Helvetica Neue" panose="02000503000000020004" pitchFamily="2" charset="0"/>
              </a:rPr>
              <a:t> </a:t>
            </a:r>
            <a:r>
              <a:rPr lang="en-GB" dirty="0" err="1">
                <a:effectLst/>
                <a:latin typeface="Helvetica Neue" panose="02000503000000020004" pitchFamily="2" charset="0"/>
              </a:rPr>
              <a:t>och</a:t>
            </a:r>
            <a:r>
              <a:rPr lang="en-GB" dirty="0">
                <a:effectLst/>
                <a:latin typeface="Helvetica Neue" panose="02000503000000020004" pitchFamily="2" charset="0"/>
              </a:rPr>
              <a:t> </a:t>
            </a:r>
            <a:r>
              <a:rPr lang="en-GB" dirty="0" err="1">
                <a:effectLst/>
                <a:latin typeface="Helvetica Neue" panose="02000503000000020004" pitchFamily="2" charset="0"/>
              </a:rPr>
              <a:t>insikter</a:t>
            </a:r>
            <a:endParaRPr lang="en-GB" dirty="0">
              <a:effectLst/>
              <a:latin typeface="Helvetica Neue" panose="02000503000000020004" pitchFamily="2" charset="0"/>
            </a:endParaRPr>
          </a:p>
          <a:p>
            <a:pPr lvl="3"/>
            <a:r>
              <a:rPr lang="en-GB" dirty="0" err="1">
                <a:effectLst/>
                <a:latin typeface="Helvetica Neue" panose="02000503000000020004" pitchFamily="2" charset="0"/>
              </a:rPr>
              <a:t>Åtgärdsförslag</a:t>
            </a:r>
            <a:endParaRPr lang="en-GB" dirty="0">
              <a:effectLst/>
              <a:latin typeface="Helvetica Neue" panose="02000503000000020004" pitchFamily="2" charset="0"/>
            </a:endParaRPr>
          </a:p>
          <a:p>
            <a:pPr lvl="4"/>
            <a:r>
              <a:rPr lang="en-GB" dirty="0" err="1">
                <a:effectLst/>
                <a:latin typeface="Helvetica Neue" panose="02000503000000020004" pitchFamily="2" charset="0"/>
              </a:rPr>
              <a:t>Sammanfattning</a:t>
            </a:r>
            <a:endParaRPr lang="en-GB" dirty="0">
              <a:effectLst/>
              <a:latin typeface="Helvetica Neue" panose="02000503000000020004" pitchFamily="2" charset="0"/>
            </a:endParaRPr>
          </a:p>
          <a:p>
            <a:pPr lvl="5"/>
            <a:r>
              <a:rPr lang="en-GB" dirty="0" err="1">
                <a:effectLst/>
                <a:latin typeface="Helvetica Neue" panose="02000503000000020004" pitchFamily="2" charset="0"/>
              </a:rPr>
              <a:t>Nästa</a:t>
            </a:r>
            <a:r>
              <a:rPr lang="en-GB" dirty="0">
                <a:effectLst/>
                <a:latin typeface="Helvetica Neue" panose="02000503000000020004" pitchFamily="2" charset="0"/>
              </a:rPr>
              <a:t> </a:t>
            </a:r>
            <a:r>
              <a:rPr lang="en-GB" dirty="0" err="1">
                <a:effectLst/>
                <a:latin typeface="Helvetica Neue" panose="02000503000000020004" pitchFamily="2" charset="0"/>
              </a:rPr>
              <a:t>steg</a:t>
            </a:r>
            <a:endParaRPr lang="en-GB" dirty="0">
              <a:effectLst/>
              <a:latin typeface="Helvetica Neue" panose="02000503000000020004" pitchFamily="2" charset="0"/>
            </a:endParaRPr>
          </a:p>
          <a:p>
            <a:pPr lvl="6"/>
            <a:r>
              <a:rPr lang="en-GB" dirty="0" err="1">
                <a:effectLst/>
                <a:latin typeface="Helvetica Neue" panose="02000503000000020004" pitchFamily="2" charset="0"/>
              </a:rPr>
              <a:t>Sammanfattning</a:t>
            </a:r>
            <a:endParaRPr lang="en-GB" dirty="0">
              <a:effectLst/>
              <a:latin typeface="Helvetica Neue" panose="02000503000000020004" pitchFamily="2" charset="0"/>
            </a:endParaRPr>
          </a:p>
          <a:p>
            <a:pPr lvl="6"/>
            <a:endParaRPr lang="en-GB" dirty="0">
              <a:effectLst/>
              <a:latin typeface="Helvetica Neue" panose="02000503000000020004" pitchFamily="2" charset="0"/>
            </a:endParaRPr>
          </a:p>
        </p:txBody>
      </p:sp>
    </p:spTree>
    <p:extLst>
      <p:ext uri="{BB962C8B-B14F-4D97-AF65-F5344CB8AC3E}">
        <p14:creationId xmlns:p14="http://schemas.microsoft.com/office/powerpoint/2010/main" val="73234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1524000" y="1122363"/>
            <a:ext cx="9144000" cy="2197308"/>
          </a:xfrm>
        </p:spPr>
        <p:txBody>
          <a:bodyPr anchor="b">
            <a:normAutofit/>
          </a:bodyPr>
          <a:lstStyle>
            <a:lvl1pPr algn="ctr">
              <a:defRPr sz="39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b="1" dirty="0" err="1">
                <a:effectLst/>
                <a:latin typeface="Helvetica Neue" panose="02000503000000020004" pitchFamily="2" charset="0"/>
              </a:rPr>
              <a:t>Kapitelsida</a:t>
            </a:r>
            <a:endParaRPr lang="en-GB"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F86D3FD-6604-2D40-B26F-6BEAF499454F}"/>
              </a:ext>
            </a:extLst>
          </p:cNvPr>
          <p:cNvSpPr>
            <a:spLocks noGrp="1"/>
          </p:cNvSpPr>
          <p:nvPr>
            <p:ph type="subTitle" idx="1" hasCustomPrompt="1"/>
          </p:nvPr>
        </p:nvSpPr>
        <p:spPr>
          <a:xfrm>
            <a:off x="1524000" y="3538330"/>
            <a:ext cx="9144000" cy="1719469"/>
          </a:xfrm>
        </p:spPr>
        <p:txBody>
          <a:bodyPr>
            <a:normAutofit/>
          </a:bodyPr>
          <a:lstStyle>
            <a:lvl1pPr marL="0" indent="0" algn="ctr">
              <a:buNone/>
              <a:defRPr sz="20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effectLst/>
                <a:latin typeface="Helvetica Neue" panose="02000503000000020004" pitchFamily="2" charset="0"/>
              </a:rPr>
              <a:t>Med </a:t>
            </a:r>
            <a:r>
              <a:rPr lang="en-GB" dirty="0" err="1">
                <a:effectLst/>
                <a:latin typeface="Helvetica Neue" panose="02000503000000020004" pitchFamily="2" charset="0"/>
              </a:rPr>
              <a:t>undertitel</a:t>
            </a:r>
            <a:endParaRPr lang="en-GB" dirty="0">
              <a:effectLst/>
              <a:latin typeface="Helvetica Neue" panose="02000503000000020004" pitchFamily="2" charset="0"/>
            </a:endParaRP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7" name="Picture 6">
            <a:extLst>
              <a:ext uri="{FF2B5EF4-FFF2-40B4-BE49-F238E27FC236}">
                <a16:creationId xmlns:a16="http://schemas.microsoft.com/office/drawing/2014/main" id="{16402929-86BE-7D4F-A7D1-99472F2E12B0}"/>
              </a:ext>
            </a:extLst>
          </p:cNvPr>
          <p:cNvPicPr>
            <a:picLocks noChangeAspect="1"/>
          </p:cNvPicPr>
          <p:nvPr userDrawn="1"/>
        </p:nvPicPr>
        <p:blipFill>
          <a:blip r:embed="rId2"/>
          <a:stretch>
            <a:fillRect/>
          </a:stretch>
        </p:blipFill>
        <p:spPr>
          <a:xfrm>
            <a:off x="11169099" y="462448"/>
            <a:ext cx="546100" cy="546100"/>
          </a:xfrm>
          <a:prstGeom prst="rect">
            <a:avLst/>
          </a:prstGeom>
        </p:spPr>
      </p:pic>
    </p:spTree>
    <p:extLst>
      <p:ext uri="{BB962C8B-B14F-4D97-AF65-F5344CB8AC3E}">
        <p14:creationId xmlns:p14="http://schemas.microsoft.com/office/powerpoint/2010/main" val="12629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A10-278E-1745-9C72-382A8DF484CB}"/>
              </a:ext>
            </a:extLst>
          </p:cNvPr>
          <p:cNvSpPr>
            <a:spLocks noGrp="1"/>
          </p:cNvSpPr>
          <p:nvPr>
            <p:ph type="ctrTitle" hasCustomPrompt="1"/>
          </p:nvPr>
        </p:nvSpPr>
        <p:spPr>
          <a:xfrm>
            <a:off x="520147" y="452509"/>
            <a:ext cx="10373139" cy="640795"/>
          </a:xfrm>
        </p:spPr>
        <p:txBody>
          <a:bodyPr anchor="t">
            <a:normAutofit/>
          </a:bodyPr>
          <a:lstStyle>
            <a:lvl1pPr algn="l">
              <a:defRPr sz="3900" b="1"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GB" dirty="0">
                <a:effectLst/>
                <a:latin typeface="Helvetica Neue" panose="02000503000000020004" pitchFamily="2" charset="0"/>
              </a:rPr>
              <a:t>Rubrik</a:t>
            </a:r>
          </a:p>
        </p:txBody>
      </p:sp>
      <p:sp>
        <p:nvSpPr>
          <p:cNvPr id="12" name="Rectangle 11">
            <a:extLst>
              <a:ext uri="{FF2B5EF4-FFF2-40B4-BE49-F238E27FC236}">
                <a16:creationId xmlns:a16="http://schemas.microsoft.com/office/drawing/2014/main" id="{F5480B34-06F9-D04E-9CC3-317668BB3C04}"/>
              </a:ext>
            </a:extLst>
          </p:cNvPr>
          <p:cNvSpPr/>
          <p:nvPr userDrawn="1"/>
        </p:nvSpPr>
        <p:spPr>
          <a:xfrm>
            <a:off x="0" y="0"/>
            <a:ext cx="129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Picture 7">
            <a:extLst>
              <a:ext uri="{FF2B5EF4-FFF2-40B4-BE49-F238E27FC236}">
                <a16:creationId xmlns:a16="http://schemas.microsoft.com/office/drawing/2014/main" id="{B179F9C8-F8D7-2D46-8A57-714B4C350E73}"/>
              </a:ext>
            </a:extLst>
          </p:cNvPr>
          <p:cNvPicPr>
            <a:picLocks noChangeAspect="1"/>
          </p:cNvPicPr>
          <p:nvPr userDrawn="1"/>
        </p:nvPicPr>
        <p:blipFill>
          <a:blip r:embed="rId2"/>
          <a:stretch>
            <a:fillRect/>
          </a:stretch>
        </p:blipFill>
        <p:spPr>
          <a:xfrm>
            <a:off x="11169099" y="462448"/>
            <a:ext cx="546100" cy="546100"/>
          </a:xfrm>
          <a:prstGeom prst="rect">
            <a:avLst/>
          </a:prstGeom>
        </p:spPr>
      </p:pic>
      <p:sp>
        <p:nvSpPr>
          <p:cNvPr id="4" name="Text Placeholder 3">
            <a:extLst>
              <a:ext uri="{FF2B5EF4-FFF2-40B4-BE49-F238E27FC236}">
                <a16:creationId xmlns:a16="http://schemas.microsoft.com/office/drawing/2014/main" id="{D3D27B23-8E8C-E947-81A7-710DC37106DA}"/>
              </a:ext>
            </a:extLst>
          </p:cNvPr>
          <p:cNvSpPr>
            <a:spLocks noGrp="1"/>
          </p:cNvSpPr>
          <p:nvPr>
            <p:ph type="body" sz="quarter" idx="10" hasCustomPrompt="1"/>
          </p:nvPr>
        </p:nvSpPr>
        <p:spPr>
          <a:xfrm>
            <a:off x="520147" y="1471613"/>
            <a:ext cx="11195051" cy="4949825"/>
          </a:xfrm>
        </p:spPr>
        <p:txBody>
          <a:bodyPr>
            <a:normAutofit/>
          </a:bodyPr>
          <a:lstStyle>
            <a:lvl1pPr marL="0" indent="0">
              <a:lnSpc>
                <a:spcPct val="150000"/>
              </a:lnSpc>
              <a:buFont typeface="Arial" panose="020B0604020202020204" pitchFamily="34" charset="0"/>
              <a:buNone/>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657350" indent="-285750">
              <a:lnSpc>
                <a:spcPct val="150000"/>
              </a:lnSpc>
              <a:buFont typeface="Arial" panose="020B0604020202020204" pitchFamily="34" charset="0"/>
              <a:buChar char="•"/>
              <a:defRPr sz="2000"/>
            </a:lvl4pPr>
            <a:lvl5pPr marL="1828800" indent="0">
              <a:buNone/>
              <a:defRPr/>
            </a:lvl5pPr>
          </a:lstStyle>
          <a:p>
            <a:pPr lvl="0"/>
            <a:r>
              <a:rPr lang="en-GB" dirty="0"/>
              <a:t>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3119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0A109-F16E-7946-A870-99E646255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BE" dirty="0"/>
          </a:p>
        </p:txBody>
      </p:sp>
      <p:sp>
        <p:nvSpPr>
          <p:cNvPr id="3" name="Text Placeholder 2">
            <a:extLst>
              <a:ext uri="{FF2B5EF4-FFF2-40B4-BE49-F238E27FC236}">
                <a16:creationId xmlns:a16="http://schemas.microsoft.com/office/drawing/2014/main" id="{E360A72A-9A6E-1947-9E94-CF5181B5A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BE" dirty="0"/>
          </a:p>
        </p:txBody>
      </p:sp>
      <p:sp>
        <p:nvSpPr>
          <p:cNvPr id="4" name="Date Placeholder 3">
            <a:extLst>
              <a:ext uri="{FF2B5EF4-FFF2-40B4-BE49-F238E27FC236}">
                <a16:creationId xmlns:a16="http://schemas.microsoft.com/office/drawing/2014/main" id="{A1EB5F0F-2B9F-A444-82CF-B9DF765B3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969DF-2E70-D344-8874-EAA4170778A0}" type="datetimeFigureOut">
              <a:rPr lang="en-BE" smtClean="0"/>
              <a:t>10/29/21</a:t>
            </a:fld>
            <a:endParaRPr lang="en-BE"/>
          </a:p>
        </p:txBody>
      </p:sp>
      <p:sp>
        <p:nvSpPr>
          <p:cNvPr id="5" name="Footer Placeholder 4">
            <a:extLst>
              <a:ext uri="{FF2B5EF4-FFF2-40B4-BE49-F238E27FC236}">
                <a16:creationId xmlns:a16="http://schemas.microsoft.com/office/drawing/2014/main" id="{F0718B8B-05C5-4246-AB1C-C4370D813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ED844C02-307C-D045-BEEE-83DBB9D0F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13589-69AF-CB4C-90DA-4DB8E512213F}" type="slidenum">
              <a:rPr lang="en-BE" smtClean="0"/>
              <a:t>‹#›</a:t>
            </a:fld>
            <a:endParaRPr lang="en-BE"/>
          </a:p>
        </p:txBody>
      </p:sp>
    </p:spTree>
    <p:extLst>
      <p:ext uri="{BB962C8B-B14F-4D97-AF65-F5344CB8AC3E}">
        <p14:creationId xmlns:p14="http://schemas.microsoft.com/office/powerpoint/2010/main" val="3843074958"/>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5" r:id="rId3"/>
    <p:sldLayoutId id="2147483658" r:id="rId4"/>
    <p:sldLayoutId id="2147483656" r:id="rId5"/>
    <p:sldLayoutId id="2147483649" r:id="rId6"/>
    <p:sldLayoutId id="2147483650" r:id="rId7"/>
    <p:sldLayoutId id="2147483651" r:id="rId8"/>
    <p:sldLayoutId id="2147483653" r:id="rId9"/>
    <p:sldLayoutId id="2147483652"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3900" b="1"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cid:image001.png@01D7CA7E.5635B790" TargetMode="External"/><Relationship Id="rId7" Type="http://schemas.openxmlformats.org/officeDocument/2006/relationships/image" Target="cid:image003.png@01D7CA7E.5635B790" TargetMode="Externa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cid:image002.png@01D7CA7E.5635B790" TargetMode="External"/><Relationship Id="rId4" Type="http://schemas.openxmlformats.org/officeDocument/2006/relationships/image" Target="../media/image25.png"/><Relationship Id="rId9" Type="http://schemas.openxmlformats.org/officeDocument/2006/relationships/image" Target="cid:image004.png@01D7CA7E.5635B79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svt.se/nyheter/tunga-myndigheter-dissar-team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B2D8-9EB0-5C4E-A9D5-56B457B22004}"/>
              </a:ext>
            </a:extLst>
          </p:cNvPr>
          <p:cNvSpPr>
            <a:spLocks noGrp="1"/>
          </p:cNvSpPr>
          <p:nvPr>
            <p:ph type="ctrTitle"/>
          </p:nvPr>
        </p:nvSpPr>
        <p:spPr/>
        <p:txBody>
          <a:bodyPr/>
          <a:lstStyle/>
          <a:p>
            <a:r>
              <a:rPr lang="sv-SE" dirty="0"/>
              <a:t>Digital samarbetsplattform för offentlig sektor</a:t>
            </a:r>
            <a:endParaRPr lang="en-BE" dirty="0"/>
          </a:p>
        </p:txBody>
      </p:sp>
    </p:spTree>
    <p:extLst>
      <p:ext uri="{BB962C8B-B14F-4D97-AF65-F5344CB8AC3E}">
        <p14:creationId xmlns:p14="http://schemas.microsoft.com/office/powerpoint/2010/main" val="258405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Kravlistan som verktyg</a:t>
            </a:r>
          </a:p>
        </p:txBody>
      </p:sp>
      <p:sp>
        <p:nvSpPr>
          <p:cNvPr id="3" name="Platshållare för text 2"/>
          <p:cNvSpPr>
            <a:spLocks noGrp="1"/>
          </p:cNvSpPr>
          <p:nvPr>
            <p:ph type="body" sz="quarter" idx="12"/>
          </p:nvPr>
        </p:nvSpPr>
        <p:spPr>
          <a:xfrm>
            <a:off x="694800" y="2529000"/>
            <a:ext cx="5913818" cy="3060000"/>
          </a:xfrm>
        </p:spPr>
        <p:txBody>
          <a:bodyPr>
            <a:normAutofit fontScale="92500" lnSpcReduction="20000"/>
          </a:bodyPr>
          <a:lstStyle/>
          <a:p>
            <a:r>
              <a:rPr lang="sv-SE" dirty="0"/>
              <a:t>Sammanställning av flera offentliga verksamhets krav</a:t>
            </a:r>
          </a:p>
          <a:p>
            <a:r>
              <a:rPr lang="sv-SE" dirty="0"/>
              <a:t>Olika verksamhet har redan kommit olika långt.</a:t>
            </a:r>
          </a:p>
          <a:p>
            <a:r>
              <a:rPr lang="sv-SE" dirty="0"/>
              <a:t>Generaliserat – tagit bort alla verksamhetsspecifika krav. </a:t>
            </a:r>
          </a:p>
          <a:p>
            <a:r>
              <a:rPr lang="sv-SE" dirty="0"/>
              <a:t>Större grupp har synkat de utvalda lösningarna.</a:t>
            </a:r>
          </a:p>
          <a:p>
            <a:r>
              <a:rPr lang="sv-SE" dirty="0"/>
              <a:t>Bra feedback både från leverantörer och offentliga sektor.</a:t>
            </a:r>
          </a:p>
          <a:p>
            <a:r>
              <a:rPr lang="sv-SE" dirty="0"/>
              <a:t>30+ inkomna kravlistor, några som vi ej haft kontakt med</a:t>
            </a:r>
          </a:p>
          <a:p>
            <a:r>
              <a:rPr lang="sv-SE" dirty="0"/>
              <a:t>Redan publicerad på </a:t>
            </a:r>
            <a:r>
              <a:rPr lang="sv-SE" dirty="0" err="1"/>
              <a:t>eSam</a:t>
            </a:r>
            <a:r>
              <a:rPr lang="sv-SE" dirty="0"/>
              <a:t>.</a:t>
            </a:r>
          </a:p>
          <a:p>
            <a:pPr marL="0" indent="0">
              <a:buNone/>
            </a:pPr>
            <a:endParaRPr lang="sv-SE" dirty="0"/>
          </a:p>
        </p:txBody>
      </p:sp>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7056" y="2529000"/>
            <a:ext cx="5398772" cy="2556801"/>
          </a:xfrm>
          <a:prstGeom prst="rect">
            <a:avLst/>
          </a:prstGeom>
        </p:spPr>
      </p:pic>
    </p:spTree>
    <p:extLst>
      <p:ext uri="{BB962C8B-B14F-4D97-AF65-F5344CB8AC3E}">
        <p14:creationId xmlns:p14="http://schemas.microsoft.com/office/powerpoint/2010/main" val="260473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Överväganden</a:t>
            </a:r>
          </a:p>
        </p:txBody>
      </p:sp>
      <p:sp>
        <p:nvSpPr>
          <p:cNvPr id="3" name="Platshållare för text 2"/>
          <p:cNvSpPr>
            <a:spLocks noGrp="1"/>
          </p:cNvSpPr>
          <p:nvPr>
            <p:ph type="body" sz="quarter" idx="12"/>
          </p:nvPr>
        </p:nvSpPr>
        <p:spPr/>
        <p:txBody>
          <a:bodyPr>
            <a:normAutofit fontScale="77500" lnSpcReduction="20000"/>
          </a:bodyPr>
          <a:lstStyle/>
          <a:p>
            <a:r>
              <a:rPr lang="sv-SE" dirty="0"/>
              <a:t>Juridik</a:t>
            </a:r>
          </a:p>
          <a:p>
            <a:pPr lvl="1"/>
            <a:r>
              <a:rPr lang="sv-SE" dirty="0"/>
              <a:t>PM:et grunden, exkluderar säkerhetsskydd, USA är inte automatiskt nej.</a:t>
            </a:r>
          </a:p>
          <a:p>
            <a:r>
              <a:rPr lang="sv-SE" dirty="0"/>
              <a:t>Informationssäkerhet</a:t>
            </a:r>
          </a:p>
          <a:p>
            <a:pPr lvl="1"/>
            <a:r>
              <a:rPr lang="sv-SE" dirty="0"/>
              <a:t>Kontinuitet.</a:t>
            </a:r>
          </a:p>
          <a:p>
            <a:pPr lvl="1"/>
            <a:r>
              <a:rPr lang="sv-SE" dirty="0"/>
              <a:t>Tillgänglighet, spårbarhet, </a:t>
            </a:r>
            <a:r>
              <a:rPr lang="sv-SE" dirty="0" err="1"/>
              <a:t>konfidentialitet</a:t>
            </a:r>
            <a:r>
              <a:rPr lang="sv-SE" dirty="0"/>
              <a:t> och riktighet.</a:t>
            </a:r>
          </a:p>
          <a:p>
            <a:pPr lvl="1"/>
            <a:r>
              <a:rPr lang="sv-SE" dirty="0"/>
              <a:t>ISO/IEC 27002. NIS.</a:t>
            </a:r>
          </a:p>
          <a:p>
            <a:r>
              <a:rPr lang="sv-SE" dirty="0"/>
              <a:t>Tekniken</a:t>
            </a:r>
          </a:p>
          <a:p>
            <a:pPr lvl="1"/>
            <a:r>
              <a:rPr lang="sv-SE" dirty="0"/>
              <a:t>Samarbete med olika tekniska lösningar?</a:t>
            </a:r>
          </a:p>
          <a:p>
            <a:pPr lvl="1"/>
            <a:r>
              <a:rPr lang="sv-SE" dirty="0"/>
              <a:t>Inte en fråga om cybersäkerhet.</a:t>
            </a:r>
          </a:p>
          <a:p>
            <a:r>
              <a:rPr lang="sv-SE" dirty="0"/>
              <a:t>Beroende &amp; inlåsning?</a:t>
            </a:r>
          </a:p>
          <a:p>
            <a:pPr lvl="1"/>
            <a:r>
              <a:rPr lang="sv-SE" dirty="0"/>
              <a:t>Volymavtal och teknisk inlåsning.</a:t>
            </a:r>
          </a:p>
          <a:p>
            <a:pPr lvl="1"/>
            <a:r>
              <a:rPr lang="sv-SE" dirty="0"/>
              <a:t>Digital suveränitet</a:t>
            </a:r>
          </a:p>
        </p:txBody>
      </p:sp>
    </p:spTree>
    <p:extLst>
      <p:ext uri="{BB962C8B-B14F-4D97-AF65-F5344CB8AC3E}">
        <p14:creationId xmlns:p14="http://schemas.microsoft.com/office/powerpoint/2010/main" val="405241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800" dirty="0"/>
              <a:t>Bevisa att alternativ finns, bevisa sedan att alternativen fungerar!</a:t>
            </a:r>
          </a:p>
        </p:txBody>
      </p:sp>
      <p:sp>
        <p:nvSpPr>
          <p:cNvPr id="3" name="Platshållare för text 2"/>
          <p:cNvSpPr>
            <a:spLocks noGrp="1"/>
          </p:cNvSpPr>
          <p:nvPr>
            <p:ph type="body" sz="quarter" idx="12"/>
          </p:nvPr>
        </p:nvSpPr>
        <p:spPr/>
        <p:txBody>
          <a:bodyPr/>
          <a:lstStyle/>
          <a:p>
            <a:r>
              <a:rPr lang="sv-SE" dirty="0"/>
              <a:t>Del 2 föreslås hanteras av eSam. Beslut sker i december.</a:t>
            </a:r>
          </a:p>
          <a:p>
            <a:r>
              <a:rPr lang="sv-SE" dirty="0"/>
              <a:t>När projekt Digital samarbetsplattform för offentlig sektor avslutas behöver resultatet tas vidare för att realisera lagliga, säkra och effektiva lösningar för digital samverkan</a:t>
            </a:r>
          </a:p>
          <a:p>
            <a:r>
              <a:rPr lang="sv-SE" dirty="0"/>
              <a:t>”Men i Skype var det ju bara skriva till Erik på Trafikverket?” Del 2 måste säkerställa att lösningarna erbjuder minst Skype nivå gällande samverkan</a:t>
            </a:r>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12</a:t>
            </a:fld>
            <a:endParaRPr lang="sv-SE" dirty="0"/>
          </a:p>
        </p:txBody>
      </p:sp>
    </p:spTree>
    <p:extLst>
      <p:ext uri="{BB962C8B-B14F-4D97-AF65-F5344CB8AC3E}">
        <p14:creationId xmlns:p14="http://schemas.microsoft.com/office/powerpoint/2010/main" val="391936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Slutrapporten</a:t>
            </a:r>
            <a:endParaRPr lang="sv-SE" dirty="0"/>
          </a:p>
        </p:txBody>
      </p:sp>
      <p:sp>
        <p:nvSpPr>
          <p:cNvPr id="3" name="Platshållare för text 2"/>
          <p:cNvSpPr>
            <a:spLocks noGrp="1"/>
          </p:cNvSpPr>
          <p:nvPr>
            <p:ph type="body" sz="quarter" idx="12"/>
          </p:nvPr>
        </p:nvSpPr>
        <p:spPr>
          <a:xfrm>
            <a:off x="694799" y="2529000"/>
            <a:ext cx="3497057" cy="3738236"/>
          </a:xfrm>
        </p:spPr>
        <p:txBody>
          <a:bodyPr>
            <a:normAutofit fontScale="85000" lnSpcReduction="20000"/>
          </a:bodyPr>
          <a:lstStyle/>
          <a:p>
            <a:r>
              <a:rPr lang="sv-SE" dirty="0"/>
              <a:t>Projektet</a:t>
            </a:r>
          </a:p>
          <a:p>
            <a:r>
              <a:rPr lang="sv-SE" dirty="0"/>
              <a:t>Möjliga lösningar</a:t>
            </a:r>
          </a:p>
          <a:p>
            <a:r>
              <a:rPr lang="sv-SE" dirty="0"/>
              <a:t>Olika överväganden</a:t>
            </a:r>
          </a:p>
          <a:p>
            <a:r>
              <a:rPr lang="sv-SE" dirty="0"/>
              <a:t>Konsekvenser</a:t>
            </a:r>
          </a:p>
          <a:p>
            <a:r>
              <a:rPr lang="sv-SE" dirty="0"/>
              <a:t>Fortsatt arbete.</a:t>
            </a:r>
          </a:p>
          <a:p>
            <a:r>
              <a:rPr lang="sv-SE" dirty="0"/>
              <a:t>Bilagor</a:t>
            </a:r>
          </a:p>
          <a:p>
            <a:pPr lvl="1"/>
            <a:r>
              <a:rPr lang="sv-SE" i="1" dirty="0"/>
              <a:t>Bruttolista</a:t>
            </a:r>
          </a:p>
          <a:p>
            <a:pPr lvl="1"/>
            <a:r>
              <a:rPr lang="sv-SE" i="1" dirty="0"/>
              <a:t>Kravspecifikationen </a:t>
            </a:r>
            <a:r>
              <a:rPr lang="sv-SE" dirty="0"/>
              <a:t>(släppt)</a:t>
            </a:r>
          </a:p>
          <a:p>
            <a:pPr lvl="1"/>
            <a:r>
              <a:rPr lang="sv-SE" i="1" dirty="0"/>
              <a:t>Samverkan</a:t>
            </a:r>
          </a:p>
          <a:p>
            <a:pPr lvl="1"/>
            <a:r>
              <a:rPr lang="sv-SE" i="1" dirty="0"/>
              <a:t>Möjliga lösningar</a:t>
            </a:r>
            <a:endParaRPr lang="sv-SE" dirty="0"/>
          </a:p>
          <a:p>
            <a:endParaRPr lang="sv-SE" dirty="0"/>
          </a:p>
          <a:p>
            <a:pPr marL="0" indent="0">
              <a:buNone/>
            </a:pPr>
            <a:r>
              <a:rPr lang="sv-SE" dirty="0"/>
              <a:t>18 november släpps rapporten</a:t>
            </a:r>
          </a:p>
        </p:txBody>
      </p:sp>
      <p:pic>
        <p:nvPicPr>
          <p:cNvPr id="5" name="Bildobjekt 4"/>
          <p:cNvPicPr>
            <a:picLocks noChangeAspect="1"/>
          </p:cNvPicPr>
          <p:nvPr/>
        </p:nvPicPr>
        <p:blipFill>
          <a:blip r:embed="rId3"/>
          <a:stretch>
            <a:fillRect/>
          </a:stretch>
        </p:blipFill>
        <p:spPr>
          <a:xfrm>
            <a:off x="5260769" y="22327"/>
            <a:ext cx="6424036" cy="6835673"/>
          </a:xfrm>
          <a:prstGeom prst="rect">
            <a:avLst/>
          </a:prstGeom>
        </p:spPr>
      </p:pic>
    </p:spTree>
    <p:extLst>
      <p:ext uri="{BB962C8B-B14F-4D97-AF65-F5344CB8AC3E}">
        <p14:creationId xmlns:p14="http://schemas.microsoft.com/office/powerpoint/2010/main" val="389987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1270800"/>
            <a:ext cx="5967257" cy="900000"/>
          </a:xfrm>
        </p:spPr>
        <p:txBody>
          <a:bodyPr/>
          <a:lstStyle/>
          <a:p>
            <a:r>
              <a:rPr lang="sv-SE" dirty="0"/>
              <a:t>Allmänt om lösningar</a:t>
            </a:r>
          </a:p>
        </p:txBody>
      </p:sp>
      <p:sp>
        <p:nvSpPr>
          <p:cNvPr id="3" name="Platshållare för text 2"/>
          <p:cNvSpPr>
            <a:spLocks noGrp="1"/>
          </p:cNvSpPr>
          <p:nvPr>
            <p:ph type="body" sz="quarter" idx="12"/>
          </p:nvPr>
        </p:nvSpPr>
        <p:spPr/>
        <p:txBody>
          <a:bodyPr/>
          <a:lstStyle/>
          <a:p>
            <a:pPr marL="457200" indent="-457200">
              <a:buFont typeface="+mj-lt"/>
              <a:buAutoNum type="arabicPeriod"/>
            </a:pPr>
            <a:r>
              <a:rPr lang="sv-SE" dirty="0"/>
              <a:t>Helhetslösningar</a:t>
            </a:r>
          </a:p>
          <a:p>
            <a:pPr marL="457200" indent="-457200">
              <a:buFont typeface="+mj-lt"/>
              <a:buAutoNum type="arabicPeriod"/>
            </a:pPr>
            <a:r>
              <a:rPr lang="sv-SE" dirty="0"/>
              <a:t>Sammansatt helhetslösning</a:t>
            </a:r>
          </a:p>
          <a:p>
            <a:pPr marL="457200" indent="-457200">
              <a:buFont typeface="+mj-lt"/>
              <a:buAutoNum type="arabicPeriod"/>
            </a:pPr>
            <a:r>
              <a:rPr lang="sv-SE" dirty="0"/>
              <a:t>Dellösningar</a:t>
            </a:r>
          </a:p>
        </p:txBody>
      </p:sp>
      <p:pic>
        <p:nvPicPr>
          <p:cNvPr id="4" name="Bildobjekt 3" descr="Bilden beskriver vår bild av en hur samarbetsplattform skulle se ut om chatt och närvarostatus var i fokus. Bilden består av en stor grön cirkel i mitten där det står Chatt och närvarostatus och denna cirkel skärs igenom med andra blåa cirklar där bl.a. videomöte, Whiteboard, Hantering av arbetsuppgifter, Kanban och samredigering bildar ett kluster av cirklar." title="Samarbetsplattform med Chatt i fokus"/>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7125278" y="1628310"/>
            <a:ext cx="2177122" cy="1740424"/>
          </a:xfrm>
          <a:prstGeom prst="rect">
            <a:avLst/>
          </a:prstGeom>
          <a:noFill/>
          <a:ln>
            <a:noFill/>
          </a:ln>
        </p:spPr>
      </p:pic>
      <p:pic>
        <p:nvPicPr>
          <p:cNvPr id="5" name="Bildobjekt 4" descr="Bilden beskriver vår bild av en hur samarbetsplattform skulle se ut om Hantering av arbetsuppgifter var i fokus. Bilden består av en stor grön cirkel i mitten där det står Hantering av arbetsuppgifter och denna cirkel skärs igenom med andra blåa cirklar där bl.a. videomöte, Whiteboard, chatt och närvarostatus, Kanban och samredigering bildar ett kluster av cirklar." title="Samarbetslösning med hantering av arbetsuppgifter i fokus"/>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9714470" y="1617207"/>
            <a:ext cx="2177122" cy="2012610"/>
          </a:xfrm>
          <a:prstGeom prst="rect">
            <a:avLst/>
          </a:prstGeom>
          <a:noFill/>
          <a:ln>
            <a:noFill/>
          </a:ln>
        </p:spPr>
      </p:pic>
      <p:pic>
        <p:nvPicPr>
          <p:cNvPr id="6" name="Bildobjekt 5" descr="Bilden beskriver vår bild av en hur samarbetsplattform skulle se ut om Dokumenthantering var i fokus. Bilden består av en stor grön cirkel i mitten där det står Dokumenthantering och denna cirkel skärs igenom med andra blåa cirklar där bl.a. videomöte, Whiteboard, Hantering av arbetsuppgifter, chatt och närvarostatus, Kanban och, samredigering bildar ett kluster av cirklar." title="Samarbetslösning med dokumenthantering i fokus"/>
          <p:cNvPicPr/>
          <p:nvPr/>
        </p:nvPicPr>
        <p:blipFill>
          <a:blip r:embed="rId6" r:link="rId7" cstate="screen">
            <a:extLst>
              <a:ext uri="{28A0092B-C50C-407E-A947-70E740481C1C}">
                <a14:useLocalDpi xmlns:a14="http://schemas.microsoft.com/office/drawing/2010/main"/>
              </a:ext>
            </a:extLst>
          </a:blip>
          <a:srcRect/>
          <a:stretch>
            <a:fillRect/>
          </a:stretch>
        </p:blipFill>
        <p:spPr bwMode="auto">
          <a:xfrm>
            <a:off x="9302400" y="4131014"/>
            <a:ext cx="2420579" cy="1750978"/>
          </a:xfrm>
          <a:prstGeom prst="rect">
            <a:avLst/>
          </a:prstGeom>
          <a:noFill/>
          <a:ln>
            <a:noFill/>
          </a:ln>
        </p:spPr>
      </p:pic>
      <p:pic>
        <p:nvPicPr>
          <p:cNvPr id="7" name="Bildobjekt 6" descr="Bilden beskriver vår bild av en hur samarbetsplattform skulle se ut om alla funktioner i en tjänst var fristående i förhållande till varandra. BIlden består av blåa cirklar med pilar som pekar från varje cirkel till övriga cirklar kors och tvärs. I cirklarna står det Whiteboard, Videomöte, Hantering av Arbetsuppgifter, Chatt och närvarostatus, Dokumenthantering. I cirklen Dokumenthantering finns en mindre cirkel där det står samredigering och i cirkeln Hantering av arbetsuppgifter finns en mindre cirkel där det står Kanban." title="Samarbetslösning med jämlika komponenter"/>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6387830" y="3638624"/>
            <a:ext cx="2306604" cy="2139607"/>
          </a:xfrm>
          <a:prstGeom prst="rect">
            <a:avLst/>
          </a:prstGeom>
          <a:noFill/>
          <a:ln>
            <a:noFill/>
          </a:ln>
        </p:spPr>
      </p:pic>
      <p:sp>
        <p:nvSpPr>
          <p:cNvPr id="8" name="textruta 7"/>
          <p:cNvSpPr txBox="1"/>
          <p:nvPr/>
        </p:nvSpPr>
        <p:spPr>
          <a:xfrm>
            <a:off x="7658911" y="6198523"/>
            <a:ext cx="3605719" cy="369332"/>
          </a:xfrm>
          <a:prstGeom prst="rect">
            <a:avLst/>
          </a:prstGeom>
          <a:noFill/>
        </p:spPr>
        <p:txBody>
          <a:bodyPr wrap="square" rtlCol="0">
            <a:spAutoFit/>
          </a:bodyPr>
          <a:lstStyle/>
          <a:p>
            <a:r>
              <a:rPr lang="sv-SE" dirty="0"/>
              <a:t>”Vad menas med helhetslösning?”</a:t>
            </a:r>
          </a:p>
        </p:txBody>
      </p:sp>
    </p:spTree>
    <p:extLst>
      <p:ext uri="{BB962C8B-B14F-4D97-AF65-F5344CB8AC3E}">
        <p14:creationId xmlns:p14="http://schemas.microsoft.com/office/powerpoint/2010/main" val="136748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Helhetslösningar</a:t>
            </a:r>
          </a:p>
        </p:txBody>
      </p:sp>
      <p:sp>
        <p:nvSpPr>
          <p:cNvPr id="3" name="Platshållare för text 2"/>
          <p:cNvSpPr>
            <a:spLocks noGrp="1"/>
          </p:cNvSpPr>
          <p:nvPr>
            <p:ph type="body" sz="quarter" idx="12"/>
          </p:nvPr>
        </p:nvSpPr>
        <p:spPr/>
        <p:txBody>
          <a:bodyPr>
            <a:normAutofit fontScale="85000" lnSpcReduction="20000"/>
          </a:bodyPr>
          <a:lstStyle/>
          <a:p>
            <a:r>
              <a:rPr lang="sv-SE" dirty="0"/>
              <a:t>Lösningar som marknadsförs som ”Microsoft 365/Google </a:t>
            </a:r>
            <a:r>
              <a:rPr lang="sv-SE" dirty="0" err="1"/>
              <a:t>Workplace</a:t>
            </a:r>
            <a:r>
              <a:rPr lang="sv-SE" dirty="0"/>
              <a:t> alternativ”.</a:t>
            </a:r>
          </a:p>
          <a:p>
            <a:r>
              <a:rPr lang="sv-SE" dirty="0"/>
              <a:t>Starka kandidater:</a:t>
            </a:r>
          </a:p>
          <a:p>
            <a:pPr lvl="1"/>
            <a:r>
              <a:rPr lang="sv-SE" dirty="0" err="1"/>
              <a:t>Nextcloud</a:t>
            </a:r>
            <a:endParaRPr lang="sv-SE" dirty="0"/>
          </a:p>
          <a:p>
            <a:pPr lvl="1"/>
            <a:r>
              <a:rPr lang="sv-SE" dirty="0" err="1"/>
              <a:t>Compliant</a:t>
            </a:r>
            <a:r>
              <a:rPr lang="sv-SE" dirty="0"/>
              <a:t> Office (</a:t>
            </a:r>
            <a:r>
              <a:rPr lang="sv-SE" dirty="0" err="1"/>
              <a:t>IceWarp</a:t>
            </a:r>
            <a:r>
              <a:rPr lang="sv-SE" dirty="0"/>
              <a:t>)</a:t>
            </a:r>
          </a:p>
          <a:p>
            <a:r>
              <a:rPr lang="sv-SE" dirty="0"/>
              <a:t>Feedback från mindre myndigheter är att dom ser möjligheten till en ”enkel” flytt.</a:t>
            </a:r>
          </a:p>
          <a:p>
            <a:r>
              <a:rPr lang="sv-SE" dirty="0"/>
              <a:t>Helhetslösningar har styrkor och svagheter</a:t>
            </a:r>
          </a:p>
          <a:p>
            <a:r>
              <a:rPr lang="sv-SE" dirty="0"/>
              <a:t>Mattermost blev Mattermost + </a:t>
            </a:r>
            <a:r>
              <a:rPr lang="sv-SE" dirty="0" err="1"/>
              <a:t>Jitsi</a:t>
            </a:r>
            <a:r>
              <a:rPr lang="sv-SE" dirty="0"/>
              <a:t> + </a:t>
            </a:r>
            <a:r>
              <a:rPr lang="sv-SE" dirty="0" err="1"/>
              <a:t>Focalboard</a:t>
            </a:r>
            <a:r>
              <a:rPr lang="sv-SE" dirty="0"/>
              <a:t> + </a:t>
            </a:r>
            <a:r>
              <a:rPr lang="sv-SE" dirty="0" err="1"/>
              <a:t>Nextcloud</a:t>
            </a:r>
            <a:r>
              <a:rPr lang="sv-SE" dirty="0"/>
              <a:t> + </a:t>
            </a:r>
            <a:r>
              <a:rPr lang="sv-SE" dirty="0" err="1"/>
              <a:t>Collabora</a:t>
            </a:r>
            <a:r>
              <a:rPr lang="sv-SE" dirty="0"/>
              <a:t>. Samma partner, nytt sätt att tänka! </a:t>
            </a:r>
          </a:p>
          <a:p>
            <a:r>
              <a:rPr lang="sv-SE" dirty="0"/>
              <a:t>Flera leverantörer har svarat med flera olika produkter i kravlistan. </a:t>
            </a:r>
            <a:r>
              <a:rPr lang="sv-SE" dirty="0" err="1"/>
              <a:t>Quickchannel</a:t>
            </a:r>
            <a:r>
              <a:rPr lang="sv-SE" dirty="0"/>
              <a:t> + Cisco som exempel.</a:t>
            </a:r>
          </a:p>
        </p:txBody>
      </p:sp>
    </p:spTree>
    <p:extLst>
      <p:ext uri="{BB962C8B-B14F-4D97-AF65-F5344CB8AC3E}">
        <p14:creationId xmlns:p14="http://schemas.microsoft.com/office/powerpoint/2010/main" val="28622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Gruppchatt / Fasta chattrum</a:t>
            </a:r>
          </a:p>
        </p:txBody>
      </p:sp>
      <p:sp>
        <p:nvSpPr>
          <p:cNvPr id="3" name="Platshållare för text 2"/>
          <p:cNvSpPr>
            <a:spLocks noGrp="1"/>
          </p:cNvSpPr>
          <p:nvPr>
            <p:ph type="body" sz="quarter" idx="12"/>
          </p:nvPr>
        </p:nvSpPr>
        <p:spPr/>
        <p:txBody>
          <a:bodyPr/>
          <a:lstStyle/>
          <a:p>
            <a:r>
              <a:rPr lang="sv-SE" dirty="0"/>
              <a:t>Lösning som saknas hos många myndigheter</a:t>
            </a:r>
          </a:p>
          <a:p>
            <a:r>
              <a:rPr lang="sv-SE" dirty="0"/>
              <a:t>Mycket uppskattad och enkel att ta till sig</a:t>
            </a:r>
          </a:p>
          <a:p>
            <a:r>
              <a:rPr lang="sv-SE" dirty="0"/>
              <a:t>Potentiellt bra basplatta för en digital samarbetsplattform</a:t>
            </a:r>
          </a:p>
          <a:p>
            <a:r>
              <a:rPr lang="sv-SE" dirty="0"/>
              <a:t>Starka kandidater:</a:t>
            </a:r>
          </a:p>
          <a:p>
            <a:pPr lvl="1"/>
            <a:r>
              <a:rPr lang="sv-SE" dirty="0"/>
              <a:t>Element</a:t>
            </a:r>
          </a:p>
          <a:p>
            <a:pPr lvl="1"/>
            <a:r>
              <a:rPr lang="sv-SE" dirty="0"/>
              <a:t>Mattermost</a:t>
            </a:r>
          </a:p>
          <a:p>
            <a:pPr lvl="1"/>
            <a:r>
              <a:rPr lang="sv-SE" dirty="0" err="1"/>
              <a:t>Rocket.chat</a:t>
            </a:r>
            <a:endParaRPr lang="sv-SE" dirty="0"/>
          </a:p>
        </p:txBody>
      </p:sp>
    </p:spTree>
    <p:extLst>
      <p:ext uri="{BB962C8B-B14F-4D97-AF65-F5344CB8AC3E}">
        <p14:creationId xmlns:p14="http://schemas.microsoft.com/office/powerpoint/2010/main" val="253446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Videokonferens</a:t>
            </a:r>
          </a:p>
        </p:txBody>
      </p:sp>
      <p:sp>
        <p:nvSpPr>
          <p:cNvPr id="3" name="Platshållare för text 2"/>
          <p:cNvSpPr>
            <a:spLocks noGrp="1"/>
          </p:cNvSpPr>
          <p:nvPr>
            <p:ph type="body" sz="quarter" idx="12"/>
          </p:nvPr>
        </p:nvSpPr>
        <p:spPr/>
        <p:txBody>
          <a:bodyPr/>
          <a:lstStyle/>
          <a:p>
            <a:r>
              <a:rPr lang="sv-SE" dirty="0"/>
              <a:t>Starka kandidater:</a:t>
            </a:r>
          </a:p>
          <a:p>
            <a:pPr lvl="1"/>
            <a:r>
              <a:rPr lang="sv-SE" dirty="0" err="1"/>
              <a:t>Jitsi</a:t>
            </a:r>
            <a:endParaRPr lang="sv-SE" dirty="0"/>
          </a:p>
          <a:p>
            <a:pPr lvl="1"/>
            <a:r>
              <a:rPr lang="sv-SE" dirty="0" err="1"/>
              <a:t>Pexip</a:t>
            </a:r>
            <a:endParaRPr lang="sv-SE" dirty="0"/>
          </a:p>
          <a:p>
            <a:pPr lvl="1"/>
            <a:r>
              <a:rPr lang="sv-SE" dirty="0"/>
              <a:t>Cisco Meeting</a:t>
            </a:r>
          </a:p>
          <a:p>
            <a:r>
              <a:rPr lang="sv-SE" dirty="0">
                <a:sym typeface="Wingdings" panose="05000000000000000000" pitchFamily="2" charset="2"/>
              </a:rPr>
              <a:t>Stormöten ingen egen inkommen lösning, skala upp videokonferenslösningar.</a:t>
            </a:r>
            <a:endParaRPr lang="sv-SE" dirty="0"/>
          </a:p>
          <a:p>
            <a:r>
              <a:rPr lang="sv-SE" dirty="0">
                <a:sym typeface="Wingdings" panose="05000000000000000000" pitchFamily="2" charset="2"/>
              </a:rPr>
              <a:t>Arbetsgruppen har testat MÅNGA, mötestjänster har problem. VPN, nät, anslutning </a:t>
            </a:r>
            <a:r>
              <a:rPr lang="sv-SE" dirty="0" err="1">
                <a:sym typeface="Wingdings" panose="05000000000000000000" pitchFamily="2" charset="2"/>
              </a:rPr>
              <a:t>m.m</a:t>
            </a:r>
            <a:r>
              <a:rPr lang="sv-SE" dirty="0">
                <a:sym typeface="Wingdings" panose="05000000000000000000" pitchFamily="2" charset="2"/>
              </a:rPr>
              <a:t> </a:t>
            </a:r>
          </a:p>
        </p:txBody>
      </p:sp>
    </p:spTree>
    <p:extLst>
      <p:ext uri="{BB962C8B-B14F-4D97-AF65-F5344CB8AC3E}">
        <p14:creationId xmlns:p14="http://schemas.microsoft.com/office/powerpoint/2010/main" val="93620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a:t>Kanban</a:t>
            </a:r>
            <a:r>
              <a:rPr lang="sv-SE" dirty="0"/>
              <a:t>, </a:t>
            </a:r>
            <a:r>
              <a:rPr lang="sv-SE" dirty="0" err="1"/>
              <a:t>whiteboard</a:t>
            </a:r>
            <a:r>
              <a:rPr lang="sv-SE" dirty="0"/>
              <a:t>, dokument och streaming</a:t>
            </a:r>
          </a:p>
        </p:txBody>
      </p:sp>
      <p:sp>
        <p:nvSpPr>
          <p:cNvPr id="3" name="Platshållare för text 2"/>
          <p:cNvSpPr>
            <a:spLocks noGrp="1"/>
          </p:cNvSpPr>
          <p:nvPr>
            <p:ph type="body" sz="quarter" idx="12"/>
          </p:nvPr>
        </p:nvSpPr>
        <p:spPr/>
        <p:txBody>
          <a:bodyPr>
            <a:normAutofit lnSpcReduction="10000"/>
          </a:bodyPr>
          <a:lstStyle/>
          <a:p>
            <a:r>
              <a:rPr lang="sv-SE" dirty="0" err="1"/>
              <a:t>Kanban</a:t>
            </a:r>
            <a:r>
              <a:rPr lang="sv-SE" dirty="0"/>
              <a:t> läget, behovsstyrt</a:t>
            </a:r>
          </a:p>
          <a:p>
            <a:pPr lvl="1"/>
            <a:r>
              <a:rPr lang="sv-SE" dirty="0"/>
              <a:t>Nextcloud, Mattermostboards, </a:t>
            </a:r>
            <a:r>
              <a:rPr lang="sv-SE" dirty="0" err="1"/>
              <a:t>Stackfield</a:t>
            </a:r>
            <a:r>
              <a:rPr lang="sv-SE" dirty="0"/>
              <a:t>, </a:t>
            </a:r>
            <a:r>
              <a:rPr lang="sv-SE" dirty="0" err="1"/>
              <a:t>Jira</a:t>
            </a:r>
            <a:endParaRPr lang="sv-SE" dirty="0"/>
          </a:p>
          <a:p>
            <a:pPr lvl="1"/>
            <a:r>
              <a:rPr lang="sv-SE" dirty="0"/>
              <a:t>Övrigt. </a:t>
            </a:r>
            <a:r>
              <a:rPr lang="sv-SE" dirty="0" err="1"/>
              <a:t>Atlassian</a:t>
            </a:r>
            <a:r>
              <a:rPr lang="sv-SE" dirty="0"/>
              <a:t> (</a:t>
            </a:r>
            <a:r>
              <a:rPr lang="sv-SE" dirty="0" err="1"/>
              <a:t>Jira</a:t>
            </a:r>
            <a:r>
              <a:rPr lang="sv-SE" dirty="0"/>
              <a:t>) specialutredning </a:t>
            </a:r>
            <a:r>
              <a:rPr lang="sv-SE" dirty="0" err="1"/>
              <a:t>eSam</a:t>
            </a:r>
            <a:r>
              <a:rPr lang="sv-SE" dirty="0"/>
              <a:t>. </a:t>
            </a:r>
          </a:p>
          <a:p>
            <a:r>
              <a:rPr lang="sv-SE" dirty="0"/>
              <a:t>Whiteboard, stor efterfrågan!</a:t>
            </a:r>
          </a:p>
          <a:p>
            <a:pPr lvl="1"/>
            <a:r>
              <a:rPr lang="sv-SE" dirty="0" err="1"/>
              <a:t>Collaboard</a:t>
            </a:r>
            <a:r>
              <a:rPr lang="sv-SE" dirty="0"/>
              <a:t>, </a:t>
            </a:r>
            <a:r>
              <a:rPr lang="sv-SE" dirty="0" err="1"/>
              <a:t>Nuiteq</a:t>
            </a:r>
            <a:r>
              <a:rPr lang="sv-SE" dirty="0"/>
              <a:t>, Bluescape, </a:t>
            </a:r>
            <a:r>
              <a:rPr lang="sv-SE" dirty="0" err="1"/>
              <a:t>iObeya</a:t>
            </a:r>
            <a:endParaRPr lang="sv-SE" dirty="0"/>
          </a:p>
          <a:p>
            <a:r>
              <a:rPr lang="sv-SE" dirty="0"/>
              <a:t>Dokumentlagring. Stor efterfrågan samtidigt som SharePoint är vanligt.</a:t>
            </a:r>
          </a:p>
          <a:p>
            <a:pPr lvl="1"/>
            <a:r>
              <a:rPr lang="sv-SE" dirty="0"/>
              <a:t>Nextcloud, </a:t>
            </a:r>
            <a:r>
              <a:rPr lang="sv-SE" dirty="0" err="1"/>
              <a:t>Storegate</a:t>
            </a:r>
            <a:r>
              <a:rPr lang="sv-SE" dirty="0"/>
              <a:t>.</a:t>
            </a:r>
          </a:p>
          <a:p>
            <a:r>
              <a:rPr lang="sv-SE" dirty="0"/>
              <a:t>Streaming, vi har nått 60%. Koll på leverantörer men inte funktionskrav.</a:t>
            </a:r>
          </a:p>
          <a:p>
            <a:pPr lvl="1"/>
            <a:r>
              <a:rPr lang="sv-SE" dirty="0"/>
              <a:t>(Screen9, </a:t>
            </a:r>
            <a:r>
              <a:rPr lang="sv-SE" dirty="0" err="1"/>
              <a:t>Quickchannel</a:t>
            </a:r>
            <a:r>
              <a:rPr lang="sv-SE" dirty="0"/>
              <a:t> &amp; </a:t>
            </a:r>
            <a:r>
              <a:rPr lang="sv-SE" dirty="0" err="1"/>
              <a:t>Wowza</a:t>
            </a:r>
            <a:r>
              <a:rPr lang="sv-SE" dirty="0"/>
              <a:t>)</a:t>
            </a:r>
          </a:p>
        </p:txBody>
      </p:sp>
    </p:spTree>
    <p:extLst>
      <p:ext uri="{BB962C8B-B14F-4D97-AF65-F5344CB8AC3E}">
        <p14:creationId xmlns:p14="http://schemas.microsoft.com/office/powerpoint/2010/main" val="264904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1270800"/>
            <a:ext cx="8779940" cy="900000"/>
          </a:xfrm>
        </p:spPr>
        <p:txBody>
          <a:bodyPr>
            <a:normAutofit/>
          </a:bodyPr>
          <a:lstStyle/>
          <a:p>
            <a:r>
              <a:rPr lang="sv-SE" sz="3600" dirty="0"/>
              <a:t>Konsekvenser projektet lyfter fram</a:t>
            </a:r>
          </a:p>
        </p:txBody>
      </p:sp>
      <p:sp>
        <p:nvSpPr>
          <p:cNvPr id="3" name="Platshållare för text 2"/>
          <p:cNvSpPr>
            <a:spLocks noGrp="1"/>
          </p:cNvSpPr>
          <p:nvPr>
            <p:ph type="body" sz="quarter" idx="12"/>
          </p:nvPr>
        </p:nvSpPr>
        <p:spPr/>
        <p:txBody>
          <a:bodyPr/>
          <a:lstStyle/>
          <a:p>
            <a:r>
              <a:rPr lang="sv-SE" dirty="0"/>
              <a:t>Tekniskt samarbete (federation) när Skype byts ut.</a:t>
            </a:r>
          </a:p>
          <a:p>
            <a:r>
              <a:rPr lang="sv-SE" dirty="0"/>
              <a:t>Verksamhetskritiskt &amp; nytt sätt att (sam)arbeta på.</a:t>
            </a:r>
          </a:p>
          <a:p>
            <a:r>
              <a:rPr lang="sv-SE" dirty="0"/>
              <a:t>Jobba med information i flera lösningar, dubbel- lagring &amp; kostnad.</a:t>
            </a:r>
          </a:p>
          <a:p>
            <a:r>
              <a:rPr lang="sv-SE" dirty="0"/>
              <a:t>Komplettera eller byta ut. Byta ut tar längre tid än man tror.</a:t>
            </a:r>
          </a:p>
          <a:p>
            <a:r>
              <a:rPr lang="sv-SE" dirty="0"/>
              <a:t>Långsiktig förflyttning möter kanske inte 1:1 funktioner.</a:t>
            </a:r>
          </a:p>
          <a:p>
            <a:r>
              <a:rPr lang="sv-SE" dirty="0"/>
              <a:t>Samlade krav större verksamheter mer drivande.</a:t>
            </a:r>
          </a:p>
        </p:txBody>
      </p:sp>
    </p:spTree>
    <p:extLst>
      <p:ext uri="{BB962C8B-B14F-4D97-AF65-F5344CB8AC3E}">
        <p14:creationId xmlns:p14="http://schemas.microsoft.com/office/powerpoint/2010/main" val="193857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Agenda </a:t>
            </a:r>
            <a:r>
              <a:rPr lang="sv-SE" dirty="0" err="1"/>
              <a:t>dSam</a:t>
            </a:r>
            <a:r>
              <a:rPr lang="sv-SE" dirty="0"/>
              <a:t> projektet</a:t>
            </a:r>
          </a:p>
        </p:txBody>
      </p:sp>
      <p:sp>
        <p:nvSpPr>
          <p:cNvPr id="7" name="Underrubrik 6"/>
          <p:cNvSpPr>
            <a:spLocks noGrp="1"/>
          </p:cNvSpPr>
          <p:nvPr>
            <p:ph type="subTitle" idx="1"/>
          </p:nvPr>
        </p:nvSpPr>
        <p:spPr/>
        <p:txBody>
          <a:bodyPr>
            <a:normAutofit fontScale="92500" lnSpcReduction="20000"/>
          </a:bodyPr>
          <a:lstStyle/>
          <a:p>
            <a:pPr marL="342900" indent="-342900" algn="l">
              <a:buFont typeface="Arial" panose="020B0604020202020204" pitchFamily="34" charset="0"/>
              <a:buChar char="•"/>
            </a:pPr>
            <a:endParaRPr lang="sv-SE" dirty="0"/>
          </a:p>
          <a:p>
            <a:pPr marL="342900" indent="-342900" algn="l">
              <a:buFont typeface="Arial" panose="020B0604020202020204" pitchFamily="34" charset="0"/>
              <a:buChar char="•"/>
            </a:pPr>
            <a:r>
              <a:rPr lang="sv-SE" dirty="0"/>
              <a:t>Bakgrund</a:t>
            </a:r>
          </a:p>
          <a:p>
            <a:pPr marL="342900" indent="-342900" algn="l">
              <a:buFont typeface="Arial" panose="020B0604020202020204" pitchFamily="34" charset="0"/>
              <a:buChar char="•"/>
            </a:pPr>
            <a:r>
              <a:rPr lang="sv-SE" dirty="0"/>
              <a:t>Genomförande</a:t>
            </a:r>
          </a:p>
          <a:p>
            <a:pPr marL="342900" indent="-342900" algn="l">
              <a:buFont typeface="Arial" panose="020B0604020202020204" pitchFamily="34" charset="0"/>
              <a:buChar char="•"/>
            </a:pPr>
            <a:r>
              <a:rPr lang="sv-SE" dirty="0"/>
              <a:t>Resultat</a:t>
            </a:r>
          </a:p>
          <a:p>
            <a:pPr marL="342900" indent="-342900" algn="l">
              <a:buFont typeface="Arial" panose="020B0604020202020204" pitchFamily="34" charset="0"/>
              <a:buChar char="•"/>
            </a:pPr>
            <a:r>
              <a:rPr lang="sv-SE" dirty="0"/>
              <a:t>Fortsättning</a:t>
            </a:r>
          </a:p>
        </p:txBody>
      </p:sp>
    </p:spTree>
    <p:extLst>
      <p:ext uri="{BB962C8B-B14F-4D97-AF65-F5344CB8AC3E}">
        <p14:creationId xmlns:p14="http://schemas.microsoft.com/office/powerpoint/2010/main" val="269367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1270800"/>
            <a:ext cx="4694618" cy="900000"/>
          </a:xfrm>
        </p:spPr>
        <p:txBody>
          <a:bodyPr/>
          <a:lstStyle/>
          <a:p>
            <a:r>
              <a:rPr lang="sv-SE" dirty="0"/>
              <a:t>Summering</a:t>
            </a:r>
          </a:p>
        </p:txBody>
      </p:sp>
      <p:sp>
        <p:nvSpPr>
          <p:cNvPr id="3" name="Platshållare för text 2"/>
          <p:cNvSpPr>
            <a:spLocks noGrp="1"/>
          </p:cNvSpPr>
          <p:nvPr>
            <p:ph type="body" sz="quarter" idx="12"/>
          </p:nvPr>
        </p:nvSpPr>
        <p:spPr/>
        <p:txBody>
          <a:bodyPr/>
          <a:lstStyle/>
          <a:p>
            <a:r>
              <a:rPr lang="sv-SE" dirty="0"/>
              <a:t>Vi behöver en lösning nu. </a:t>
            </a:r>
            <a:r>
              <a:rPr lang="sv-SE" dirty="0" err="1"/>
              <a:t>dSam</a:t>
            </a:r>
            <a:r>
              <a:rPr lang="sv-SE" dirty="0"/>
              <a:t> projektet pekar ut 32 </a:t>
            </a:r>
            <a:r>
              <a:rPr lang="sv-SE" dirty="0" err="1"/>
              <a:t>st</a:t>
            </a:r>
            <a:r>
              <a:rPr lang="sv-SE" dirty="0"/>
              <a:t> möjliga lösningar.</a:t>
            </a:r>
          </a:p>
          <a:p>
            <a:r>
              <a:rPr lang="sv-SE" dirty="0"/>
              <a:t>”Det gör ont att göra rätt.”</a:t>
            </a:r>
          </a:p>
          <a:p>
            <a:r>
              <a:rPr lang="sv-SE" dirty="0"/>
              <a:t>Osund inlåsning kan ej fortsätta in i molnet.</a:t>
            </a:r>
          </a:p>
          <a:p>
            <a:r>
              <a:rPr lang="sv-SE" dirty="0"/>
              <a:t>Landa tydligt på rätt sida kring juridiken, idag och framöver.</a:t>
            </a:r>
          </a:p>
          <a:p>
            <a:r>
              <a:rPr lang="sv-SE" dirty="0"/>
              <a:t>Lägg inte mer tid på att vänta på de största, de kanske aldrig fixar problemen.</a:t>
            </a:r>
          </a:p>
          <a:p>
            <a:r>
              <a:rPr lang="sv-SE" dirty="0"/>
              <a:t>Samarbete kan skapa efterlängtad ”standard” (krav &amp; teknik) mot leverantörerna.</a:t>
            </a:r>
          </a:p>
          <a:p>
            <a:endParaRPr lang="sv-SE" dirty="0"/>
          </a:p>
        </p:txBody>
      </p:sp>
    </p:spTree>
    <p:extLst>
      <p:ext uri="{BB962C8B-B14F-4D97-AF65-F5344CB8AC3E}">
        <p14:creationId xmlns:p14="http://schemas.microsoft.com/office/powerpoint/2010/main" val="286795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Publicering sker hos eSam	</a:t>
            </a:r>
          </a:p>
        </p:txBody>
      </p:sp>
      <p:sp>
        <p:nvSpPr>
          <p:cNvPr id="3" name="Platshållare för text 2"/>
          <p:cNvSpPr>
            <a:spLocks noGrp="1"/>
          </p:cNvSpPr>
          <p:nvPr>
            <p:ph type="body" sz="quarter" idx="12"/>
          </p:nvPr>
        </p:nvSpPr>
        <p:spPr/>
        <p:txBody>
          <a:bodyPr/>
          <a:lstStyle/>
          <a:p>
            <a:r>
              <a:rPr lang="sv-SE" dirty="0"/>
              <a:t>26:e oktober ej längre aktuellt. </a:t>
            </a:r>
          </a:p>
          <a:p>
            <a:r>
              <a:rPr lang="sv-SE" dirty="0"/>
              <a:t>Slutdatum framskjutet till 18:e november</a:t>
            </a:r>
          </a:p>
          <a:p>
            <a:endParaRPr lang="sv-SE" dirty="0"/>
          </a:p>
        </p:txBody>
      </p:sp>
    </p:spTree>
    <p:extLst>
      <p:ext uri="{BB962C8B-B14F-4D97-AF65-F5344CB8AC3E}">
        <p14:creationId xmlns:p14="http://schemas.microsoft.com/office/powerpoint/2010/main" val="93948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Snabb FAQ</a:t>
            </a:r>
          </a:p>
        </p:txBody>
      </p:sp>
      <p:sp>
        <p:nvSpPr>
          <p:cNvPr id="3" name="Platshållare för text 2"/>
          <p:cNvSpPr>
            <a:spLocks noGrp="1"/>
          </p:cNvSpPr>
          <p:nvPr>
            <p:ph type="body" sz="quarter" idx="12"/>
          </p:nvPr>
        </p:nvSpPr>
        <p:spPr/>
        <p:txBody>
          <a:bodyPr/>
          <a:lstStyle/>
          <a:p>
            <a:r>
              <a:rPr lang="sv-SE" b="1" dirty="0"/>
              <a:t>Varför inte bara upphandla/införa en lösning för all offentlig verksamhet?</a:t>
            </a:r>
          </a:p>
          <a:p>
            <a:pPr lvl="1"/>
            <a:r>
              <a:rPr lang="sv-SE" dirty="0"/>
              <a:t>LOU, ej ett regeringsuppdrag utan en omvärldsbevakning i steg 1, tänk på aggregeringseffekten.</a:t>
            </a:r>
          </a:p>
          <a:p>
            <a:r>
              <a:rPr lang="sv-SE" b="1" dirty="0"/>
              <a:t>Hur ser </a:t>
            </a:r>
            <a:r>
              <a:rPr lang="sv-SE" b="1" dirty="0" err="1"/>
              <a:t>affärscase</a:t>
            </a:r>
            <a:r>
              <a:rPr lang="sv-SE" b="1" dirty="0"/>
              <a:t> ut per lösning, cybersäkerhet, stresstest </a:t>
            </a:r>
            <a:r>
              <a:rPr lang="sv-SE" b="1" dirty="0" err="1"/>
              <a:t>m.m</a:t>
            </a:r>
            <a:r>
              <a:rPr lang="sv-SE" b="1" dirty="0"/>
              <a:t>?</a:t>
            </a:r>
          </a:p>
          <a:p>
            <a:pPr lvl="1"/>
            <a:r>
              <a:rPr lang="sv-SE" dirty="0"/>
              <a:t>Möjliga delar av steg 2 alt något man måste tänka på i egen upphandling.</a:t>
            </a:r>
          </a:p>
          <a:p>
            <a:r>
              <a:rPr lang="sv-SE" b="1" dirty="0"/>
              <a:t>Är detta tvingande för min organisation?</a:t>
            </a:r>
          </a:p>
          <a:p>
            <a:pPr lvl="1"/>
            <a:r>
              <a:rPr lang="sv-SE" dirty="0"/>
              <a:t>Nej. Samarbete uppmuntras av alla! Projektet säger att materialet skall anpassas för användning.</a:t>
            </a:r>
          </a:p>
        </p:txBody>
      </p:sp>
    </p:spTree>
    <p:extLst>
      <p:ext uri="{BB962C8B-B14F-4D97-AF65-F5344CB8AC3E}">
        <p14:creationId xmlns:p14="http://schemas.microsoft.com/office/powerpoint/2010/main" val="218632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Frågor?</a:t>
            </a:r>
          </a:p>
        </p:txBody>
      </p:sp>
    </p:spTree>
    <p:extLst>
      <p:ext uri="{BB962C8B-B14F-4D97-AF65-F5344CB8AC3E}">
        <p14:creationId xmlns:p14="http://schemas.microsoft.com/office/powerpoint/2010/main" val="2832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57804" y="1269000"/>
            <a:ext cx="2713940" cy="900000"/>
          </a:xfrm>
        </p:spPr>
        <p:txBody>
          <a:bodyPr/>
          <a:lstStyle/>
          <a:p>
            <a:r>
              <a:rPr lang="sv-SE" dirty="0"/>
              <a:t>Bakgrund</a:t>
            </a:r>
          </a:p>
        </p:txBody>
      </p:sp>
      <p:sp>
        <p:nvSpPr>
          <p:cNvPr id="5" name="Platshållare för bildnummer 4"/>
          <p:cNvSpPr>
            <a:spLocks noGrp="1"/>
          </p:cNvSpPr>
          <p:nvPr>
            <p:ph type="sldNum" sz="quarter" idx="16"/>
          </p:nvPr>
        </p:nvSpPr>
        <p:spPr/>
        <p:txBody>
          <a:bodyPr/>
          <a:lstStyle/>
          <a:p>
            <a:fld id="{816FEC2C-AD63-44F4-896C-A2025F5FB260}" type="slidenum">
              <a:rPr lang="sv-SE" smtClean="0"/>
              <a:pPr/>
              <a:t>3</a:t>
            </a:fld>
            <a:endParaRPr lang="sv-SE" dirty="0"/>
          </a:p>
        </p:txBody>
      </p:sp>
      <p:pic>
        <p:nvPicPr>
          <p:cNvPr id="8" name="Bildobjekt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7797" y="2352472"/>
            <a:ext cx="5583621" cy="3814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Högerpil 8"/>
          <p:cNvSpPr/>
          <p:nvPr/>
        </p:nvSpPr>
        <p:spPr>
          <a:xfrm rot="10800000">
            <a:off x="8610600" y="5590831"/>
            <a:ext cx="1591293" cy="338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4060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8527800" y="2026814"/>
            <a:ext cx="3247867" cy="3769583"/>
          </a:xfrm>
          <a:prstGeom prst="rect">
            <a:avLst/>
          </a:prstGeom>
          <a:effectLst>
            <a:softEdge rad="63500"/>
          </a:effectLst>
        </p:spPr>
      </p:pic>
      <p:pic>
        <p:nvPicPr>
          <p:cNvPr id="10" name="Bildobjekt 9">
            <a:extLst>
              <a:ext uri="{FF2B5EF4-FFF2-40B4-BE49-F238E27FC236}">
                <a16:creationId xmlns:a16="http://schemas.microsoft.com/office/drawing/2014/main" id="{0808B12D-EE0D-424A-82D2-B6D5A6C0FD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596" y="2026814"/>
            <a:ext cx="7884735" cy="3769583"/>
          </a:xfrm>
          <a:prstGeom prst="rect">
            <a:avLst/>
          </a:prstGeom>
          <a:effectLst>
            <a:softEdge rad="63500"/>
          </a:effectLst>
        </p:spPr>
      </p:pic>
      <p:sp>
        <p:nvSpPr>
          <p:cNvPr id="11" name="Rektangel 10">
            <a:extLst>
              <a:ext uri="{FF2B5EF4-FFF2-40B4-BE49-F238E27FC236}">
                <a16:creationId xmlns:a16="http://schemas.microsoft.com/office/drawing/2014/main" id="{6B9765E1-47DF-428E-902F-21FCB4BAC7C2}"/>
              </a:ext>
            </a:extLst>
          </p:cNvPr>
          <p:cNvSpPr/>
          <p:nvPr/>
        </p:nvSpPr>
        <p:spPr>
          <a:xfrm>
            <a:off x="-594674" y="5992694"/>
            <a:ext cx="10199802" cy="646331"/>
          </a:xfrm>
          <a:prstGeom prst="rect">
            <a:avLst/>
          </a:prstGeom>
        </p:spPr>
        <p:txBody>
          <a:bodyPr wrap="square">
            <a:spAutoFit/>
          </a:bodyPr>
          <a:lstStyle/>
          <a:p>
            <a:pPr algn="ctr"/>
            <a:r>
              <a:rPr lang="sv-SE" dirty="0">
                <a:latin typeface="Wingdings" panose="05000000000000000000" pitchFamily="2" charset="2"/>
                <a:sym typeface="Wingdings" panose="05000000000000000000" pitchFamily="2" charset="2"/>
              </a:rPr>
              <a:t> </a:t>
            </a:r>
            <a:r>
              <a:rPr lang="sv-SE" dirty="0"/>
              <a:t>Informationssäkerhet   </a:t>
            </a:r>
            <a:r>
              <a:rPr lang="sv-SE" dirty="0">
                <a:latin typeface="Wingdings" panose="05000000000000000000" pitchFamily="2" charset="2"/>
                <a:sym typeface="Wingdings" panose="05000000000000000000" pitchFamily="2" charset="2"/>
              </a:rPr>
              <a:t> </a:t>
            </a:r>
            <a:r>
              <a:rPr lang="sv-SE" dirty="0">
                <a:sym typeface="Wingdings" panose="05000000000000000000" pitchFamily="2" charset="2"/>
              </a:rPr>
              <a:t>IT-säkerhet</a:t>
            </a:r>
            <a:r>
              <a:rPr lang="sv-SE" dirty="0"/>
              <a:t>   </a:t>
            </a:r>
            <a:r>
              <a:rPr lang="sv-SE" dirty="0">
                <a:latin typeface="Wingdings" panose="05000000000000000000" pitchFamily="2" charset="2"/>
                <a:sym typeface="Wingdings" panose="05000000000000000000" pitchFamily="2" charset="2"/>
              </a:rPr>
              <a:t> </a:t>
            </a:r>
            <a:r>
              <a:rPr lang="sv-SE" dirty="0"/>
              <a:t>Specialist digital arbetsplats    </a:t>
            </a:r>
            <a:br>
              <a:rPr lang="sv-SE" dirty="0"/>
            </a:br>
            <a:r>
              <a:rPr lang="sv-SE" dirty="0">
                <a:latin typeface="Wingdings" panose="05000000000000000000" pitchFamily="2" charset="2"/>
                <a:sym typeface="Wingdings" panose="05000000000000000000" pitchFamily="2" charset="2"/>
              </a:rPr>
              <a:t> </a:t>
            </a:r>
            <a:r>
              <a:rPr lang="sv-SE" dirty="0"/>
              <a:t>Enterprisearkitekter     </a:t>
            </a:r>
            <a:r>
              <a:rPr lang="sv-SE" dirty="0">
                <a:latin typeface="Wingdings" panose="05000000000000000000" pitchFamily="2" charset="2"/>
                <a:sym typeface="Wingdings" panose="05000000000000000000" pitchFamily="2" charset="2"/>
              </a:rPr>
              <a:t> </a:t>
            </a:r>
            <a:r>
              <a:rPr lang="sv-SE" dirty="0"/>
              <a:t>Rättslig expert    </a:t>
            </a:r>
            <a:r>
              <a:rPr lang="sv-SE" dirty="0">
                <a:latin typeface="Wingdings" panose="05000000000000000000" pitchFamily="2" charset="2"/>
                <a:sym typeface="Wingdings" panose="05000000000000000000" pitchFamily="2" charset="2"/>
              </a:rPr>
              <a:t> </a:t>
            </a:r>
            <a:r>
              <a:rPr lang="sv-SE" dirty="0"/>
              <a:t>IT-strateger</a:t>
            </a:r>
          </a:p>
        </p:txBody>
      </p:sp>
      <p:sp>
        <p:nvSpPr>
          <p:cNvPr id="9" name="Rubrik 1">
            <a:extLst>
              <a:ext uri="{FF2B5EF4-FFF2-40B4-BE49-F238E27FC236}">
                <a16:creationId xmlns:a16="http://schemas.microsoft.com/office/drawing/2014/main" id="{FC902C3D-55EB-490F-8E5A-280003FEA0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sv-SE" dirty="0"/>
              <a:t>Arbetsgruppen</a:t>
            </a:r>
          </a:p>
        </p:txBody>
      </p:sp>
    </p:spTree>
    <p:extLst>
      <p:ext uri="{BB962C8B-B14F-4D97-AF65-F5344CB8AC3E}">
        <p14:creationId xmlns:p14="http://schemas.microsoft.com/office/powerpoint/2010/main" val="319916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rundade hörn 12">
            <a:extLst>
              <a:ext uri="{FF2B5EF4-FFF2-40B4-BE49-F238E27FC236}">
                <a16:creationId xmlns:a16="http://schemas.microsoft.com/office/drawing/2014/main" id="{29873EC0-3C74-452F-BA42-0B9F7075DC18}"/>
              </a:ext>
            </a:extLst>
          </p:cNvPr>
          <p:cNvSpPr/>
          <p:nvPr/>
        </p:nvSpPr>
        <p:spPr>
          <a:xfrm>
            <a:off x="226243" y="1541121"/>
            <a:ext cx="11753003" cy="5003519"/>
          </a:xfrm>
          <a:prstGeom prst="roundRect">
            <a:avLst>
              <a:gd name="adj" fmla="val 1509"/>
            </a:avLst>
          </a:prstGeom>
          <a:solidFill>
            <a:schemeClr val="accent5">
              <a:lumMod val="40000"/>
              <a:lumOff val="6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innehåll 2">
            <a:extLst>
              <a:ext uri="{FF2B5EF4-FFF2-40B4-BE49-F238E27FC236}">
                <a16:creationId xmlns:a16="http://schemas.microsoft.com/office/drawing/2014/main" id="{BA779BA9-643D-43D9-9329-09866ACADAEB}"/>
              </a:ext>
            </a:extLst>
          </p:cNvPr>
          <p:cNvSpPr txBox="1">
            <a:spLocks/>
          </p:cNvSpPr>
          <p:nvPr/>
        </p:nvSpPr>
        <p:spPr>
          <a:xfrm>
            <a:off x="335510" y="1598222"/>
            <a:ext cx="11643736" cy="4946418"/>
          </a:xfrm>
          <a:prstGeom prst="rect">
            <a:avLst/>
          </a:prstGeom>
        </p:spPr>
        <p:txBody>
          <a:bodyPr vert="horz" lIns="91440" tIns="45720" rIns="91440" bIns="45720" numCol="6"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dirty="0">
                <a:latin typeface="Calibri" panose="020F0502020204030204" pitchFamily="34" charset="0"/>
                <a:cs typeface="Calibri" panose="020F0502020204030204" pitchFamily="34" charset="0"/>
              </a:rPr>
              <a:t>Alingsås Kommun</a:t>
            </a:r>
          </a:p>
          <a:p>
            <a:pPr marL="0" indent="0">
              <a:buNone/>
            </a:pPr>
            <a:r>
              <a:rPr lang="sv-SE" sz="4000" dirty="0">
                <a:latin typeface="Calibri" panose="020F0502020204030204" pitchFamily="34" charset="0"/>
                <a:cs typeface="Calibri" panose="020F0502020204030204" pitchFamily="34" charset="0"/>
              </a:rPr>
              <a:t>Arbetsförmedlingen</a:t>
            </a:r>
          </a:p>
          <a:p>
            <a:pPr marL="0" indent="0">
              <a:buNone/>
            </a:pPr>
            <a:r>
              <a:rPr lang="sv-SE" sz="4000" dirty="0">
                <a:latin typeface="Calibri" panose="020F0502020204030204" pitchFamily="34" charset="0"/>
                <a:cs typeface="Calibri" panose="020F0502020204030204" pitchFamily="34" charset="0"/>
              </a:rPr>
              <a:t>Arbetsmiljöverket</a:t>
            </a:r>
          </a:p>
          <a:p>
            <a:pPr marL="0" indent="0">
              <a:buNone/>
            </a:pPr>
            <a:r>
              <a:rPr lang="sv-SE" sz="4000" dirty="0">
                <a:latin typeface="Calibri" panose="020F0502020204030204" pitchFamily="34" charset="0"/>
                <a:cs typeface="Calibri" panose="020F0502020204030204" pitchFamily="34" charset="0"/>
              </a:rPr>
              <a:t>ARN</a:t>
            </a:r>
          </a:p>
          <a:p>
            <a:pPr marL="0" indent="0">
              <a:buNone/>
            </a:pPr>
            <a:r>
              <a:rPr lang="sv-SE" sz="4000" dirty="0">
                <a:latin typeface="Calibri" panose="020F0502020204030204" pitchFamily="34" charset="0"/>
                <a:cs typeface="Calibri" panose="020F0502020204030204" pitchFamily="34" charset="0"/>
              </a:rPr>
              <a:t>AV Media Skåne</a:t>
            </a:r>
          </a:p>
          <a:p>
            <a:pPr marL="0" indent="0">
              <a:buNone/>
            </a:pPr>
            <a:r>
              <a:rPr lang="sv-SE" sz="4000" dirty="0">
                <a:latin typeface="Calibri" panose="020F0502020204030204" pitchFamily="34" charset="0"/>
                <a:cs typeface="Calibri" panose="020F0502020204030204" pitchFamily="34" charset="0"/>
              </a:rPr>
              <a:t>Bollnäs kommun</a:t>
            </a:r>
          </a:p>
          <a:p>
            <a:pPr marL="0" indent="0">
              <a:buNone/>
            </a:pPr>
            <a:r>
              <a:rPr lang="sv-SE" sz="4000" dirty="0">
                <a:latin typeface="Calibri" panose="020F0502020204030204" pitchFamily="34" charset="0"/>
                <a:cs typeface="Calibri" panose="020F0502020204030204" pitchFamily="34" charset="0"/>
              </a:rPr>
              <a:t>Boverket</a:t>
            </a:r>
          </a:p>
          <a:p>
            <a:pPr marL="0" indent="0">
              <a:buNone/>
            </a:pPr>
            <a:r>
              <a:rPr lang="sv-SE" sz="4000" dirty="0">
                <a:latin typeface="Calibri" panose="020F0502020204030204" pitchFamily="34" charset="0"/>
                <a:cs typeface="Calibri" panose="020F0502020204030204" pitchFamily="34" charset="0"/>
              </a:rPr>
              <a:t>CSN</a:t>
            </a:r>
          </a:p>
          <a:p>
            <a:pPr marL="0" indent="0">
              <a:buNone/>
            </a:pPr>
            <a:r>
              <a:rPr lang="sv-SE" sz="4000" dirty="0">
                <a:latin typeface="Calibri" panose="020F0502020204030204" pitchFamily="34" charset="0"/>
                <a:cs typeface="Calibri" panose="020F0502020204030204" pitchFamily="34" charset="0"/>
              </a:rPr>
              <a:t>Cura individutveckling</a:t>
            </a:r>
          </a:p>
          <a:p>
            <a:pPr marL="0" indent="0">
              <a:buNone/>
            </a:pPr>
            <a:r>
              <a:rPr lang="sv-SE" sz="4000" dirty="0">
                <a:latin typeface="Calibri" panose="020F0502020204030204" pitchFamily="34" charset="0"/>
                <a:cs typeface="Calibri" panose="020F0502020204030204" pitchFamily="34" charset="0"/>
              </a:rPr>
              <a:t>DIGG</a:t>
            </a:r>
          </a:p>
          <a:p>
            <a:pPr marL="0" indent="0">
              <a:buNone/>
            </a:pPr>
            <a:r>
              <a:rPr lang="sv-SE" sz="4000" dirty="0">
                <a:latin typeface="Calibri" panose="020F0502020204030204" pitchFamily="34" charset="0"/>
                <a:cs typeface="Calibri" panose="020F0502020204030204" pitchFamily="34" charset="0"/>
              </a:rPr>
              <a:t>Domstolsverket</a:t>
            </a:r>
          </a:p>
          <a:p>
            <a:pPr marL="0" indent="0">
              <a:buNone/>
            </a:pPr>
            <a:r>
              <a:rPr lang="sv-SE" sz="4000" dirty="0">
                <a:latin typeface="Calibri" panose="020F0502020204030204" pitchFamily="34" charset="0"/>
                <a:cs typeface="Calibri" panose="020F0502020204030204" pitchFamily="34" charset="0"/>
              </a:rPr>
              <a:t>E-hälsomyndigheten</a:t>
            </a:r>
          </a:p>
          <a:p>
            <a:pPr marL="0" indent="0">
              <a:buNone/>
            </a:pPr>
            <a:r>
              <a:rPr lang="sv-SE" sz="4000" dirty="0">
                <a:latin typeface="Calibri" panose="020F0502020204030204" pitchFamily="34" charset="0"/>
                <a:cs typeface="Calibri" panose="020F0502020204030204" pitchFamily="34" charset="0"/>
              </a:rPr>
              <a:t>Ekerö kommun</a:t>
            </a:r>
          </a:p>
          <a:p>
            <a:pPr marL="0" indent="0">
              <a:buNone/>
            </a:pPr>
            <a:r>
              <a:rPr lang="sv-SE" sz="4000" dirty="0">
                <a:latin typeface="Calibri" panose="020F0502020204030204" pitchFamily="34" charset="0"/>
                <a:cs typeface="Calibri" panose="020F0502020204030204" pitchFamily="34" charset="0"/>
              </a:rPr>
              <a:t>Ekonomistyrningsverket</a:t>
            </a:r>
          </a:p>
          <a:p>
            <a:pPr marL="0" indent="0">
              <a:buNone/>
            </a:pPr>
            <a:r>
              <a:rPr lang="sv-SE" sz="4000" dirty="0">
                <a:latin typeface="Calibri" panose="020F0502020204030204" pitchFamily="34" charset="0"/>
                <a:cs typeface="Calibri" panose="020F0502020204030204" pitchFamily="34" charset="0"/>
              </a:rPr>
              <a:t>eSamverkansprogrammet</a:t>
            </a:r>
          </a:p>
          <a:p>
            <a:pPr marL="0" indent="0">
              <a:buNone/>
            </a:pPr>
            <a:r>
              <a:rPr lang="sv-SE" sz="4000" dirty="0">
                <a:latin typeface="Calibri" panose="020F0502020204030204" pitchFamily="34" charset="0"/>
                <a:cs typeface="Calibri" panose="020F0502020204030204" pitchFamily="34" charset="0"/>
              </a:rPr>
              <a:t>Eskilstuna Kommun</a:t>
            </a:r>
          </a:p>
          <a:p>
            <a:pPr marL="0" indent="0">
              <a:buNone/>
            </a:pPr>
            <a:r>
              <a:rPr lang="sv-SE" sz="4000" dirty="0">
                <a:latin typeface="Calibri" panose="020F0502020204030204" pitchFamily="34" charset="0"/>
                <a:cs typeface="Calibri" panose="020F0502020204030204" pitchFamily="34" charset="0"/>
              </a:rPr>
              <a:t>Eslövs Kommun</a:t>
            </a:r>
          </a:p>
          <a:p>
            <a:pPr marL="0" indent="0">
              <a:buNone/>
            </a:pPr>
            <a:r>
              <a:rPr lang="sv-SE" sz="4000" dirty="0">
                <a:latin typeface="Calibri" panose="020F0502020204030204" pitchFamily="34" charset="0"/>
                <a:cs typeface="Calibri" panose="020F0502020204030204" pitchFamily="34" charset="0"/>
              </a:rPr>
              <a:t>Facklig samverkan AB (FASAB)</a:t>
            </a:r>
          </a:p>
          <a:p>
            <a:pPr marL="0" indent="0">
              <a:buNone/>
            </a:pPr>
            <a:r>
              <a:rPr lang="sv-SE" sz="4000" dirty="0">
                <a:latin typeface="Calibri" panose="020F0502020204030204" pitchFamily="34" charset="0"/>
                <a:cs typeface="Calibri" panose="020F0502020204030204" pitchFamily="34" charset="0"/>
              </a:rPr>
              <a:t>Fagersta kommun</a:t>
            </a:r>
          </a:p>
          <a:p>
            <a:pPr marL="0" indent="0">
              <a:buNone/>
            </a:pPr>
            <a:r>
              <a:rPr lang="sv-SE" sz="4000" dirty="0">
                <a:latin typeface="Calibri" panose="020F0502020204030204" pitchFamily="34" charset="0"/>
                <a:cs typeface="Calibri" panose="020F0502020204030204" pitchFamily="34" charset="0"/>
              </a:rPr>
              <a:t>Finansinspektionen</a:t>
            </a:r>
          </a:p>
          <a:p>
            <a:pPr marL="0" indent="0">
              <a:buNone/>
            </a:pPr>
            <a:r>
              <a:rPr lang="sv-SE" sz="4000" dirty="0">
                <a:latin typeface="Calibri" panose="020F0502020204030204" pitchFamily="34" charset="0"/>
                <a:cs typeface="Calibri" panose="020F0502020204030204" pitchFamily="34" charset="0"/>
              </a:rPr>
              <a:t>FMV</a:t>
            </a:r>
          </a:p>
          <a:p>
            <a:pPr marL="0" indent="0">
              <a:buNone/>
            </a:pPr>
            <a:r>
              <a:rPr lang="sv-SE" sz="4000" dirty="0">
                <a:latin typeface="Calibri" panose="020F0502020204030204" pitchFamily="34" charset="0"/>
                <a:cs typeface="Calibri" panose="020F0502020204030204" pitchFamily="34" charset="0"/>
              </a:rPr>
              <a:t>FOI</a:t>
            </a:r>
          </a:p>
          <a:p>
            <a:pPr marL="0" indent="0">
              <a:buNone/>
            </a:pPr>
            <a:r>
              <a:rPr lang="sv-SE" sz="4000" dirty="0">
                <a:latin typeface="Calibri" panose="020F0502020204030204" pitchFamily="34" charset="0"/>
                <a:cs typeface="Calibri" panose="020F0502020204030204" pitchFamily="34" charset="0"/>
              </a:rPr>
              <a:t>Folkhälsomyndigheten</a:t>
            </a:r>
          </a:p>
          <a:p>
            <a:pPr marL="0" indent="0">
              <a:buNone/>
            </a:pPr>
            <a:r>
              <a:rPr lang="sv-SE" sz="4000" dirty="0">
                <a:latin typeface="Calibri" panose="020F0502020204030204" pitchFamily="34" charset="0"/>
                <a:cs typeface="Calibri" panose="020F0502020204030204" pitchFamily="34" charset="0"/>
              </a:rPr>
              <a:t>Formas</a:t>
            </a:r>
          </a:p>
          <a:p>
            <a:pPr marL="0" indent="0">
              <a:buNone/>
            </a:pPr>
            <a:r>
              <a:rPr lang="sv-SE" sz="4000" dirty="0">
                <a:latin typeface="Calibri" panose="020F0502020204030204" pitchFamily="34" charset="0"/>
                <a:cs typeface="Calibri" panose="020F0502020204030204" pitchFamily="34" charset="0"/>
              </a:rPr>
              <a:t>Fortifikationsverket</a:t>
            </a:r>
          </a:p>
          <a:p>
            <a:pPr marL="0" indent="0">
              <a:buNone/>
            </a:pPr>
            <a:r>
              <a:rPr lang="sv-SE" sz="4000" dirty="0">
                <a:latin typeface="Calibri" panose="020F0502020204030204" pitchFamily="34" charset="0"/>
                <a:cs typeface="Calibri" panose="020F0502020204030204" pitchFamily="34" charset="0"/>
              </a:rPr>
              <a:t>Försäkringskassan</a:t>
            </a:r>
          </a:p>
          <a:p>
            <a:pPr marL="0" indent="0">
              <a:buNone/>
            </a:pPr>
            <a:r>
              <a:rPr lang="sv-SE" sz="4000" dirty="0">
                <a:latin typeface="Calibri" panose="020F0502020204030204" pitchFamily="34" charset="0"/>
                <a:cs typeface="Calibri" panose="020F0502020204030204" pitchFamily="34" charset="0"/>
              </a:rPr>
              <a:t>Gävle kommun</a:t>
            </a:r>
          </a:p>
          <a:p>
            <a:pPr marL="0" indent="0">
              <a:buNone/>
            </a:pPr>
            <a:r>
              <a:rPr lang="sv-SE" sz="4000" dirty="0">
                <a:latin typeface="Calibri" panose="020F0502020204030204" pitchFamily="34" charset="0"/>
                <a:cs typeface="Calibri" panose="020F0502020204030204" pitchFamily="34" charset="0"/>
              </a:rPr>
              <a:t>Göteborgs stad</a:t>
            </a:r>
          </a:p>
          <a:p>
            <a:pPr marL="0" indent="0">
              <a:buNone/>
            </a:pPr>
            <a:r>
              <a:rPr lang="sv-SE" sz="4000" dirty="0">
                <a:latin typeface="Calibri" panose="020F0502020204030204" pitchFamily="34" charset="0"/>
                <a:cs typeface="Calibri" panose="020F0502020204030204" pitchFamily="34" charset="0"/>
              </a:rPr>
              <a:t>Habo kommun</a:t>
            </a:r>
          </a:p>
          <a:p>
            <a:pPr marL="0" indent="0">
              <a:buNone/>
            </a:pPr>
            <a:r>
              <a:rPr lang="sv-SE" sz="4000" dirty="0">
                <a:latin typeface="Calibri" panose="020F0502020204030204" pitchFamily="34" charset="0"/>
                <a:cs typeface="Calibri" panose="020F0502020204030204" pitchFamily="34" charset="0"/>
              </a:rPr>
              <a:t>Härnösands kommun</a:t>
            </a:r>
          </a:p>
          <a:p>
            <a:pPr marL="0" indent="0">
              <a:buNone/>
            </a:pPr>
            <a:r>
              <a:rPr lang="sv-SE" sz="4000" dirty="0">
                <a:latin typeface="Calibri" panose="020F0502020204030204" pitchFamily="34" charset="0"/>
                <a:cs typeface="Calibri" panose="020F0502020204030204" pitchFamily="34" charset="0"/>
              </a:rPr>
              <a:t>Högskolan i Skövde</a:t>
            </a:r>
          </a:p>
          <a:p>
            <a:pPr marL="0" indent="0">
              <a:buNone/>
            </a:pPr>
            <a:r>
              <a:rPr lang="sv-SE" sz="4000" dirty="0">
                <a:latin typeface="Calibri" panose="020F0502020204030204" pitchFamily="34" charset="0"/>
                <a:cs typeface="Calibri" panose="020F0502020204030204" pitchFamily="34" charset="0"/>
              </a:rPr>
              <a:t>Inspektionen för socialförsäkringen (ISF)</a:t>
            </a:r>
          </a:p>
          <a:p>
            <a:pPr marL="0" indent="0">
              <a:buNone/>
            </a:pPr>
            <a:r>
              <a:rPr lang="sv-SE" sz="4000" dirty="0">
                <a:latin typeface="Calibri" panose="020F0502020204030204" pitchFamily="34" charset="0"/>
                <a:cs typeface="Calibri" panose="020F0502020204030204" pitchFamily="34" charset="0"/>
              </a:rPr>
              <a:t>Jordbruksverket</a:t>
            </a:r>
          </a:p>
          <a:p>
            <a:pPr marL="0" indent="0">
              <a:buNone/>
            </a:pPr>
            <a:r>
              <a:rPr lang="sv-SE" sz="4000" dirty="0">
                <a:latin typeface="Calibri" panose="020F0502020204030204" pitchFamily="34" charset="0"/>
                <a:cs typeface="Calibri" panose="020F0502020204030204" pitchFamily="34" charset="0"/>
              </a:rPr>
              <a:t>Jämställdhetsmyndigheten</a:t>
            </a:r>
          </a:p>
          <a:p>
            <a:pPr marL="0" indent="0">
              <a:buNone/>
            </a:pPr>
            <a:r>
              <a:rPr lang="sv-SE" sz="4000" dirty="0">
                <a:latin typeface="Calibri" panose="020F0502020204030204" pitchFamily="34" charset="0"/>
                <a:cs typeface="Calibri" panose="020F0502020204030204" pitchFamily="34" charset="0"/>
              </a:rPr>
              <a:t>Järfälla kommun</a:t>
            </a:r>
          </a:p>
          <a:p>
            <a:pPr marL="0" indent="0">
              <a:buNone/>
            </a:pPr>
            <a:r>
              <a:rPr lang="sv-SE" sz="4000" dirty="0">
                <a:latin typeface="Calibri" panose="020F0502020204030204" pitchFamily="34" charset="0"/>
                <a:cs typeface="Calibri" panose="020F0502020204030204" pitchFamily="34" charset="0"/>
              </a:rPr>
              <a:t>Kammarkollegiet</a:t>
            </a:r>
          </a:p>
          <a:p>
            <a:pPr marL="0" indent="0">
              <a:buNone/>
            </a:pPr>
            <a:r>
              <a:rPr lang="sv-SE" sz="4000" dirty="0">
                <a:latin typeface="Calibri" panose="020F0502020204030204" pitchFamily="34" charset="0"/>
                <a:cs typeface="Calibri" panose="020F0502020204030204" pitchFamily="34" charset="0"/>
              </a:rPr>
              <a:t>Karlshamns kommun</a:t>
            </a:r>
          </a:p>
          <a:p>
            <a:pPr marL="0" indent="0">
              <a:buNone/>
            </a:pPr>
            <a:r>
              <a:rPr lang="sv-SE" sz="4000" dirty="0">
                <a:latin typeface="Calibri" panose="020F0502020204030204" pitchFamily="34" charset="0"/>
                <a:cs typeface="Calibri" panose="020F0502020204030204" pitchFamily="34" charset="0"/>
              </a:rPr>
              <a:t>Karlstads kommun</a:t>
            </a:r>
          </a:p>
          <a:p>
            <a:pPr marL="0" indent="0">
              <a:buNone/>
            </a:pPr>
            <a:r>
              <a:rPr lang="sv-SE" sz="4000" dirty="0">
                <a:latin typeface="Calibri" panose="020F0502020204030204" pitchFamily="34" charset="0"/>
                <a:cs typeface="Calibri" panose="020F0502020204030204" pitchFamily="34" charset="0"/>
              </a:rPr>
              <a:t>Kemikalieinspektionen</a:t>
            </a:r>
          </a:p>
          <a:p>
            <a:pPr marL="0" indent="0">
              <a:buNone/>
            </a:pPr>
            <a:r>
              <a:rPr lang="sv-SE" sz="4000" dirty="0">
                <a:latin typeface="Calibri" panose="020F0502020204030204" pitchFamily="34" charset="0"/>
                <a:cs typeface="Calibri" panose="020F0502020204030204" pitchFamily="34" charset="0"/>
              </a:rPr>
              <a:t>Knivsta kommun</a:t>
            </a:r>
          </a:p>
          <a:p>
            <a:pPr marL="0" indent="0">
              <a:buNone/>
            </a:pPr>
            <a:r>
              <a:rPr lang="sv-SE" sz="4000" dirty="0">
                <a:latin typeface="Calibri" panose="020F0502020204030204" pitchFamily="34" charset="0"/>
                <a:cs typeface="Calibri" panose="020F0502020204030204" pitchFamily="34" charset="0"/>
              </a:rPr>
              <a:t>Konjunkturinstitutet</a:t>
            </a:r>
          </a:p>
          <a:p>
            <a:pPr marL="0" indent="0">
              <a:buNone/>
            </a:pPr>
            <a:r>
              <a:rPr lang="sv-SE" sz="4000" dirty="0">
                <a:latin typeface="Calibri" panose="020F0502020204030204" pitchFamily="34" charset="0"/>
                <a:cs typeface="Calibri" panose="020F0502020204030204" pitchFamily="34" charset="0"/>
              </a:rPr>
              <a:t>Konsumentverket</a:t>
            </a:r>
          </a:p>
          <a:p>
            <a:pPr marL="0" indent="0">
              <a:buNone/>
            </a:pPr>
            <a:r>
              <a:rPr lang="sv-SE" sz="4000" dirty="0">
                <a:latin typeface="Calibri" panose="020F0502020204030204" pitchFamily="34" charset="0"/>
                <a:cs typeface="Calibri" panose="020F0502020204030204" pitchFamily="34" charset="0"/>
              </a:rPr>
              <a:t>Köpings kommun</a:t>
            </a:r>
          </a:p>
          <a:p>
            <a:pPr marL="0" indent="0">
              <a:buNone/>
            </a:pPr>
            <a:r>
              <a:rPr lang="sv-SE" sz="4000" dirty="0">
                <a:latin typeface="Calibri" panose="020F0502020204030204" pitchFamily="34" charset="0"/>
                <a:cs typeface="Calibri" panose="020F0502020204030204" pitchFamily="34" charset="0"/>
              </a:rPr>
              <a:t>Kriminalvården</a:t>
            </a:r>
          </a:p>
          <a:p>
            <a:pPr marL="0" indent="0">
              <a:buNone/>
            </a:pPr>
            <a:r>
              <a:rPr lang="sv-SE" sz="4000" dirty="0">
                <a:latin typeface="Calibri" panose="020F0502020204030204" pitchFamily="34" charset="0"/>
                <a:cs typeface="Calibri" panose="020F0502020204030204" pitchFamily="34" charset="0"/>
              </a:rPr>
              <a:t>Kungliga Biblioteket</a:t>
            </a:r>
          </a:p>
          <a:p>
            <a:pPr marL="0" indent="0">
              <a:buNone/>
            </a:pPr>
            <a:r>
              <a:rPr lang="sv-SE" sz="4000" dirty="0">
                <a:latin typeface="Calibri" panose="020F0502020204030204" pitchFamily="34" charset="0"/>
                <a:cs typeface="Calibri" panose="020F0502020204030204" pitchFamily="34" charset="0"/>
              </a:rPr>
              <a:t>Lantmäteriet</a:t>
            </a:r>
          </a:p>
          <a:p>
            <a:pPr marL="0" indent="0">
              <a:buNone/>
            </a:pPr>
            <a:r>
              <a:rPr lang="sv-SE" sz="4000" dirty="0">
                <a:latin typeface="Calibri" panose="020F0502020204030204" pitchFamily="34" charset="0"/>
                <a:cs typeface="Calibri" panose="020F0502020204030204" pitchFamily="34" charset="0"/>
              </a:rPr>
              <a:t>Livsmedelsverket</a:t>
            </a:r>
          </a:p>
          <a:p>
            <a:pPr marL="0" indent="0">
              <a:buNone/>
            </a:pPr>
            <a:r>
              <a:rPr lang="sv-SE" sz="4000" dirty="0">
                <a:latin typeface="Calibri" panose="020F0502020204030204" pitchFamily="34" charset="0"/>
                <a:cs typeface="Calibri" panose="020F0502020204030204" pitchFamily="34" charset="0"/>
              </a:rPr>
              <a:t>Läkemedelsverket</a:t>
            </a:r>
          </a:p>
          <a:p>
            <a:pPr marL="0" indent="0">
              <a:buNone/>
            </a:pPr>
            <a:r>
              <a:rPr lang="sv-SE" sz="4000" dirty="0">
                <a:latin typeface="Calibri" panose="020F0502020204030204" pitchFamily="34" charset="0"/>
                <a:cs typeface="Calibri" panose="020F0502020204030204" pitchFamily="34" charset="0"/>
              </a:rPr>
              <a:t>Löf</a:t>
            </a:r>
          </a:p>
          <a:p>
            <a:pPr marL="0" indent="0">
              <a:buNone/>
            </a:pPr>
            <a:r>
              <a:rPr lang="sv-SE" sz="4000" dirty="0">
                <a:latin typeface="Calibri" panose="020F0502020204030204" pitchFamily="34" charset="0"/>
                <a:cs typeface="Calibri" panose="020F0502020204030204" pitchFamily="34" charset="0"/>
              </a:rPr>
              <a:t>Malmö stad</a:t>
            </a:r>
          </a:p>
          <a:p>
            <a:pPr marL="0" indent="0">
              <a:buNone/>
            </a:pPr>
            <a:r>
              <a:rPr lang="sv-SE" sz="4000" dirty="0">
                <a:latin typeface="Calibri" panose="020F0502020204030204" pitchFamily="34" charset="0"/>
                <a:cs typeface="Calibri" panose="020F0502020204030204" pitchFamily="34" charset="0"/>
              </a:rPr>
              <a:t>Migrationsverket</a:t>
            </a:r>
          </a:p>
          <a:p>
            <a:pPr marL="0" indent="0">
              <a:buNone/>
            </a:pPr>
            <a:r>
              <a:rPr lang="sv-SE" sz="4000" dirty="0">
                <a:latin typeface="Calibri" panose="020F0502020204030204" pitchFamily="34" charset="0"/>
                <a:cs typeface="Calibri" panose="020F0502020204030204" pitchFamily="34" charset="0"/>
              </a:rPr>
              <a:t>Mullsjö kommun</a:t>
            </a:r>
          </a:p>
          <a:p>
            <a:pPr marL="0" indent="0">
              <a:buNone/>
            </a:pPr>
            <a:r>
              <a:rPr lang="sv-SE" sz="4000" dirty="0">
                <a:latin typeface="Calibri" panose="020F0502020204030204" pitchFamily="34" charset="0"/>
                <a:cs typeface="Calibri" panose="020F0502020204030204" pitchFamily="34" charset="0"/>
              </a:rPr>
              <a:t>Naturhistoriska riksmuseet</a:t>
            </a:r>
          </a:p>
          <a:p>
            <a:pPr marL="0" indent="0">
              <a:buNone/>
            </a:pPr>
            <a:r>
              <a:rPr lang="sv-SE" sz="4000" dirty="0">
                <a:latin typeface="Calibri" panose="020F0502020204030204" pitchFamily="34" charset="0"/>
                <a:cs typeface="Calibri" panose="020F0502020204030204" pitchFamily="34" charset="0"/>
              </a:rPr>
              <a:t>Naturvårdsverket</a:t>
            </a:r>
          </a:p>
          <a:p>
            <a:pPr marL="0" indent="0">
              <a:buNone/>
            </a:pPr>
            <a:r>
              <a:rPr lang="sv-SE" sz="4000" dirty="0">
                <a:latin typeface="Calibri" panose="020F0502020204030204" pitchFamily="34" charset="0"/>
                <a:cs typeface="Calibri" panose="020F0502020204030204" pitchFamily="34" charset="0"/>
              </a:rPr>
              <a:t>Nora kommun</a:t>
            </a:r>
          </a:p>
          <a:p>
            <a:pPr marL="0" indent="0">
              <a:buNone/>
            </a:pPr>
            <a:r>
              <a:rPr lang="sv-SE" sz="4000" dirty="0">
                <a:latin typeface="Calibri" panose="020F0502020204030204" pitchFamily="34" charset="0"/>
                <a:cs typeface="Calibri" panose="020F0502020204030204" pitchFamily="34" charset="0"/>
              </a:rPr>
              <a:t>Norrbottens kommuner</a:t>
            </a:r>
          </a:p>
          <a:p>
            <a:pPr marL="0" indent="0">
              <a:buNone/>
            </a:pPr>
            <a:r>
              <a:rPr lang="sv-SE" sz="4000" dirty="0">
                <a:latin typeface="Calibri" panose="020F0502020204030204" pitchFamily="34" charset="0"/>
                <a:cs typeface="Calibri" panose="020F0502020204030204" pitchFamily="34" charset="0"/>
              </a:rPr>
              <a:t>Pensionsmyndigheten</a:t>
            </a:r>
          </a:p>
          <a:p>
            <a:pPr marL="0" indent="0">
              <a:buNone/>
            </a:pPr>
            <a:r>
              <a:rPr lang="sv-SE" sz="4000" dirty="0">
                <a:latin typeface="Calibri" panose="020F0502020204030204" pitchFamily="34" charset="0"/>
                <a:cs typeface="Calibri" panose="020F0502020204030204" pitchFamily="34" charset="0"/>
              </a:rPr>
              <a:t>Regeringskansliet</a:t>
            </a:r>
          </a:p>
          <a:p>
            <a:pPr marL="0" indent="0">
              <a:buNone/>
            </a:pPr>
            <a:r>
              <a:rPr lang="sv-SE" sz="4000" dirty="0">
                <a:latin typeface="Calibri" panose="020F0502020204030204" pitchFamily="34" charset="0"/>
                <a:cs typeface="Calibri" panose="020F0502020204030204" pitchFamily="34" charset="0"/>
              </a:rPr>
              <a:t>Region Blekinge</a:t>
            </a:r>
          </a:p>
          <a:p>
            <a:pPr marL="0" indent="0">
              <a:buNone/>
            </a:pPr>
            <a:r>
              <a:rPr lang="sv-SE" sz="4000" dirty="0">
                <a:latin typeface="Calibri" panose="020F0502020204030204" pitchFamily="34" charset="0"/>
                <a:cs typeface="Calibri" panose="020F0502020204030204" pitchFamily="34" charset="0"/>
              </a:rPr>
              <a:t>Region Gotland</a:t>
            </a:r>
          </a:p>
          <a:p>
            <a:pPr marL="0" indent="0">
              <a:buNone/>
            </a:pPr>
            <a:r>
              <a:rPr lang="sv-SE" sz="4000" dirty="0">
                <a:latin typeface="Calibri" panose="020F0502020204030204" pitchFamily="34" charset="0"/>
                <a:cs typeface="Calibri" panose="020F0502020204030204" pitchFamily="34" charset="0"/>
              </a:rPr>
              <a:t>Region Halland</a:t>
            </a:r>
          </a:p>
          <a:p>
            <a:pPr marL="0" indent="0">
              <a:buNone/>
            </a:pPr>
            <a:r>
              <a:rPr lang="sv-SE" sz="4000" dirty="0">
                <a:latin typeface="Calibri" panose="020F0502020204030204" pitchFamily="34" charset="0"/>
                <a:cs typeface="Calibri" panose="020F0502020204030204" pitchFamily="34" charset="0"/>
              </a:rPr>
              <a:t>Region Jönköpings län</a:t>
            </a:r>
          </a:p>
          <a:p>
            <a:pPr marL="0" indent="0">
              <a:buNone/>
            </a:pPr>
            <a:r>
              <a:rPr lang="sv-SE" sz="4000" dirty="0">
                <a:latin typeface="Calibri" panose="020F0502020204030204" pitchFamily="34" charset="0"/>
                <a:cs typeface="Calibri" panose="020F0502020204030204" pitchFamily="34" charset="0"/>
              </a:rPr>
              <a:t>Region Stockholm</a:t>
            </a:r>
          </a:p>
          <a:p>
            <a:pPr marL="0" indent="0">
              <a:buNone/>
            </a:pPr>
            <a:r>
              <a:rPr lang="sv-SE" sz="4000" dirty="0">
                <a:latin typeface="Calibri" panose="020F0502020204030204" pitchFamily="34" charset="0"/>
                <a:cs typeface="Calibri" panose="020F0502020204030204" pitchFamily="34" charset="0"/>
              </a:rPr>
              <a:t>Region Uppsala</a:t>
            </a:r>
          </a:p>
          <a:p>
            <a:pPr marL="0" indent="0">
              <a:buNone/>
            </a:pPr>
            <a:r>
              <a:rPr lang="sv-SE" sz="4000" dirty="0">
                <a:latin typeface="Calibri" panose="020F0502020204030204" pitchFamily="34" charset="0"/>
                <a:cs typeface="Calibri" panose="020F0502020204030204" pitchFamily="34" charset="0"/>
              </a:rPr>
              <a:t>Region Västernorrland</a:t>
            </a:r>
          </a:p>
          <a:p>
            <a:pPr marL="0" indent="0">
              <a:buNone/>
            </a:pPr>
            <a:r>
              <a:rPr lang="sv-SE" sz="4000" dirty="0">
                <a:latin typeface="Calibri" panose="020F0502020204030204" pitchFamily="34" charset="0"/>
                <a:cs typeface="Calibri" panose="020F0502020204030204" pitchFamily="34" charset="0"/>
              </a:rPr>
              <a:t>Region Västmanland</a:t>
            </a:r>
          </a:p>
          <a:p>
            <a:pPr marL="0" indent="0">
              <a:buNone/>
            </a:pPr>
            <a:r>
              <a:rPr lang="sv-SE" sz="4000" dirty="0">
                <a:latin typeface="Calibri" panose="020F0502020204030204" pitchFamily="34" charset="0"/>
                <a:cs typeface="Calibri" panose="020F0502020204030204" pitchFamily="34" charset="0"/>
              </a:rPr>
              <a:t>Region Östergötland</a:t>
            </a:r>
          </a:p>
          <a:p>
            <a:pPr marL="0" indent="0">
              <a:buNone/>
            </a:pPr>
            <a:r>
              <a:rPr lang="sv-SE" sz="4000" dirty="0">
                <a:latin typeface="Calibri" panose="020F0502020204030204" pitchFamily="34" charset="0"/>
                <a:cs typeface="Calibri" panose="020F0502020204030204" pitchFamily="34" charset="0"/>
              </a:rPr>
              <a:t>Riksarkivet</a:t>
            </a:r>
          </a:p>
          <a:p>
            <a:pPr marL="0" indent="0">
              <a:buNone/>
            </a:pPr>
            <a:r>
              <a:rPr lang="sv-SE" sz="4000" dirty="0">
                <a:latin typeface="Calibri" panose="020F0502020204030204" pitchFamily="34" charset="0"/>
                <a:cs typeface="Calibri" panose="020F0502020204030204" pitchFamily="34" charset="0"/>
              </a:rPr>
              <a:t>Riksdagen</a:t>
            </a:r>
          </a:p>
          <a:p>
            <a:pPr marL="0" indent="0">
              <a:buNone/>
            </a:pPr>
            <a:r>
              <a:rPr lang="sv-SE" sz="4000" dirty="0">
                <a:latin typeface="Calibri" panose="020F0502020204030204" pitchFamily="34" charset="0"/>
                <a:cs typeface="Calibri" panose="020F0502020204030204" pitchFamily="34" charset="0"/>
              </a:rPr>
              <a:t>Riksgälden</a:t>
            </a:r>
          </a:p>
          <a:p>
            <a:pPr marL="0" indent="0">
              <a:buNone/>
            </a:pPr>
            <a:r>
              <a:rPr lang="sv-SE" sz="4000" dirty="0">
                <a:latin typeface="Calibri" panose="020F0502020204030204" pitchFamily="34" charset="0"/>
                <a:cs typeface="Calibri" panose="020F0502020204030204" pitchFamily="34" charset="0"/>
              </a:rPr>
              <a:t>Rymdstyrelsen</a:t>
            </a:r>
          </a:p>
          <a:p>
            <a:pPr marL="0" indent="0">
              <a:buNone/>
            </a:pPr>
            <a:r>
              <a:rPr lang="sv-SE" sz="4000" dirty="0">
                <a:latin typeface="Calibri" panose="020F0502020204030204" pitchFamily="34" charset="0"/>
                <a:cs typeface="Calibri" panose="020F0502020204030204" pitchFamily="34" charset="0"/>
              </a:rPr>
              <a:t>Rådet för digitalisering av rättsväsendet</a:t>
            </a:r>
          </a:p>
          <a:p>
            <a:pPr marL="0" indent="0">
              <a:buNone/>
            </a:pPr>
            <a:r>
              <a:rPr lang="sv-SE" sz="4000" dirty="0">
                <a:latin typeface="Calibri" panose="020F0502020204030204" pitchFamily="34" charset="0"/>
                <a:cs typeface="Calibri" panose="020F0502020204030204" pitchFamily="34" charset="0"/>
              </a:rPr>
              <a:t>Räddningstjänsten Storgöteborg</a:t>
            </a:r>
          </a:p>
          <a:p>
            <a:pPr marL="0" indent="0">
              <a:buNone/>
            </a:pPr>
            <a:r>
              <a:rPr lang="sv-SE" sz="4000" dirty="0">
                <a:latin typeface="Calibri" panose="020F0502020204030204" pitchFamily="34" charset="0"/>
                <a:cs typeface="Calibri" panose="020F0502020204030204" pitchFamily="34" charset="0"/>
              </a:rPr>
              <a:t>Rättsmedicinalverket</a:t>
            </a:r>
          </a:p>
          <a:p>
            <a:pPr marL="0" indent="0">
              <a:buNone/>
            </a:pPr>
            <a:r>
              <a:rPr lang="sv-SE" sz="4000" dirty="0">
                <a:latin typeface="Calibri" panose="020F0502020204030204" pitchFamily="34" charset="0"/>
                <a:cs typeface="Calibri" panose="020F0502020204030204" pitchFamily="34" charset="0"/>
              </a:rPr>
              <a:t>SCB</a:t>
            </a:r>
          </a:p>
          <a:p>
            <a:pPr marL="0" indent="0">
              <a:buNone/>
            </a:pPr>
            <a:r>
              <a:rPr lang="sv-SE" sz="4000" dirty="0">
                <a:latin typeface="Calibri" panose="020F0502020204030204" pitchFamily="34" charset="0"/>
                <a:cs typeface="Calibri" panose="020F0502020204030204" pitchFamily="34" charset="0"/>
              </a:rPr>
              <a:t>SGU</a:t>
            </a:r>
          </a:p>
          <a:p>
            <a:pPr marL="0" indent="0">
              <a:buNone/>
            </a:pPr>
            <a:r>
              <a:rPr lang="sv-SE" sz="4000" dirty="0">
                <a:latin typeface="Calibri" panose="020F0502020204030204" pitchFamily="34" charset="0"/>
                <a:cs typeface="Calibri" panose="020F0502020204030204" pitchFamily="34" charset="0"/>
              </a:rPr>
              <a:t>Sida</a:t>
            </a:r>
          </a:p>
          <a:p>
            <a:pPr marL="0" indent="0">
              <a:buNone/>
            </a:pPr>
            <a:r>
              <a:rPr lang="sv-SE" sz="4000" dirty="0">
                <a:latin typeface="Calibri" panose="020F0502020204030204" pitchFamily="34" charset="0"/>
                <a:cs typeface="Calibri" panose="020F0502020204030204" pitchFamily="34" charset="0"/>
              </a:rPr>
              <a:t>Signalisten</a:t>
            </a:r>
          </a:p>
          <a:p>
            <a:pPr marL="0" indent="0">
              <a:buNone/>
            </a:pPr>
            <a:r>
              <a:rPr lang="sv-SE" sz="4000" dirty="0">
                <a:latin typeface="Calibri" panose="020F0502020204030204" pitchFamily="34" charset="0"/>
                <a:cs typeface="Calibri" panose="020F0502020204030204" pitchFamily="34" charset="0"/>
              </a:rPr>
              <a:t>Sjöfartsverket</a:t>
            </a:r>
          </a:p>
          <a:p>
            <a:pPr marL="0" indent="0">
              <a:buNone/>
            </a:pPr>
            <a:r>
              <a:rPr lang="sv-SE" sz="4000" dirty="0">
                <a:latin typeface="Calibri" panose="020F0502020204030204" pitchFamily="34" charset="0"/>
                <a:cs typeface="Calibri" panose="020F0502020204030204" pitchFamily="34" charset="0"/>
              </a:rPr>
              <a:t>Skatteverket</a:t>
            </a:r>
          </a:p>
          <a:p>
            <a:pPr marL="0" indent="0">
              <a:buNone/>
            </a:pPr>
            <a:r>
              <a:rPr lang="sv-SE" sz="4000" dirty="0">
                <a:latin typeface="Calibri" panose="020F0502020204030204" pitchFamily="34" charset="0"/>
                <a:cs typeface="Calibri" panose="020F0502020204030204" pitchFamily="34" charset="0"/>
              </a:rPr>
              <a:t>Skellefteå kommun</a:t>
            </a:r>
          </a:p>
          <a:p>
            <a:pPr marL="0" indent="0">
              <a:buNone/>
            </a:pPr>
            <a:r>
              <a:rPr lang="sv-SE" sz="4000" dirty="0">
                <a:latin typeface="Calibri" panose="020F0502020204030204" pitchFamily="34" charset="0"/>
                <a:cs typeface="Calibri" panose="020F0502020204030204" pitchFamily="34" charset="0"/>
              </a:rPr>
              <a:t>Skogsstyrelsen</a:t>
            </a:r>
          </a:p>
          <a:p>
            <a:pPr marL="0" indent="0">
              <a:buNone/>
            </a:pPr>
            <a:r>
              <a:rPr lang="sv-SE" sz="4000" dirty="0">
                <a:latin typeface="Calibri" panose="020F0502020204030204" pitchFamily="34" charset="0"/>
                <a:cs typeface="Calibri" panose="020F0502020204030204" pitchFamily="34" charset="0"/>
              </a:rPr>
              <a:t>Skolinspektionen</a:t>
            </a:r>
          </a:p>
          <a:p>
            <a:pPr marL="0" indent="0">
              <a:buNone/>
            </a:pPr>
            <a:r>
              <a:rPr lang="sv-SE" sz="4000" dirty="0">
                <a:latin typeface="Calibri" panose="020F0502020204030204" pitchFamily="34" charset="0"/>
                <a:cs typeface="Calibri" panose="020F0502020204030204" pitchFamily="34" charset="0"/>
              </a:rPr>
              <a:t>Skolverket</a:t>
            </a:r>
          </a:p>
          <a:p>
            <a:pPr marL="0" indent="0">
              <a:buNone/>
            </a:pPr>
            <a:r>
              <a:rPr lang="sv-SE" sz="4000" dirty="0">
                <a:latin typeface="Calibri" panose="020F0502020204030204" pitchFamily="34" charset="0"/>
                <a:cs typeface="Calibri" panose="020F0502020204030204" pitchFamily="34" charset="0"/>
              </a:rPr>
              <a:t>SKR</a:t>
            </a:r>
          </a:p>
          <a:p>
            <a:pPr marL="0" indent="0">
              <a:buNone/>
            </a:pPr>
            <a:r>
              <a:rPr lang="sv-SE" sz="4000" dirty="0">
                <a:latin typeface="Calibri" panose="020F0502020204030204" pitchFamily="34" charset="0"/>
                <a:cs typeface="Calibri" panose="020F0502020204030204" pitchFamily="34" charset="0"/>
              </a:rPr>
              <a:t>SL Trafikförvaltningen</a:t>
            </a:r>
          </a:p>
          <a:p>
            <a:pPr marL="0" indent="0">
              <a:buNone/>
            </a:pPr>
            <a:r>
              <a:rPr lang="sv-SE" sz="4000" dirty="0">
                <a:latin typeface="Calibri" panose="020F0502020204030204" pitchFamily="34" charset="0"/>
                <a:cs typeface="Calibri" panose="020F0502020204030204" pitchFamily="34" charset="0"/>
              </a:rPr>
              <a:t>Socialstyrelsen</a:t>
            </a:r>
          </a:p>
          <a:p>
            <a:pPr marL="0" indent="0">
              <a:buNone/>
            </a:pPr>
            <a:r>
              <a:rPr lang="sv-SE" sz="4000" dirty="0">
                <a:latin typeface="Calibri" panose="020F0502020204030204" pitchFamily="34" charset="0"/>
                <a:cs typeface="Calibri" panose="020F0502020204030204" pitchFamily="34" charset="0"/>
              </a:rPr>
              <a:t>Sollentuna kommun</a:t>
            </a:r>
          </a:p>
          <a:p>
            <a:pPr marL="0" indent="0">
              <a:buNone/>
            </a:pPr>
            <a:r>
              <a:rPr lang="sv-SE" sz="4000" dirty="0">
                <a:latin typeface="Calibri" panose="020F0502020204030204" pitchFamily="34" charset="0"/>
                <a:cs typeface="Calibri" panose="020F0502020204030204" pitchFamily="34" charset="0"/>
              </a:rPr>
              <a:t>Spelinspektionen</a:t>
            </a:r>
          </a:p>
          <a:p>
            <a:pPr marL="0" indent="0">
              <a:buNone/>
            </a:pPr>
            <a:r>
              <a:rPr lang="sv-SE" sz="4000" dirty="0">
                <a:latin typeface="Calibri" panose="020F0502020204030204" pitchFamily="34" charset="0"/>
                <a:cs typeface="Calibri" panose="020F0502020204030204" pitchFamily="34" charset="0"/>
              </a:rPr>
              <a:t>SPV</a:t>
            </a:r>
          </a:p>
          <a:p>
            <a:pPr marL="0" indent="0">
              <a:buNone/>
            </a:pPr>
            <a:r>
              <a:rPr lang="sv-SE" sz="4000" dirty="0">
                <a:latin typeface="Calibri" panose="020F0502020204030204" pitchFamily="34" charset="0"/>
                <a:cs typeface="Calibri" panose="020F0502020204030204" pitchFamily="34" charset="0"/>
              </a:rPr>
              <a:t>Statskontoret</a:t>
            </a:r>
          </a:p>
          <a:p>
            <a:pPr marL="0" indent="0">
              <a:buNone/>
            </a:pPr>
            <a:r>
              <a:rPr lang="sv-SE" sz="4000" dirty="0">
                <a:latin typeface="Calibri" panose="020F0502020204030204" pitchFamily="34" charset="0"/>
                <a:cs typeface="Calibri" panose="020F0502020204030204" pitchFamily="34" charset="0"/>
              </a:rPr>
              <a:t>Statens institutionsstyrelse</a:t>
            </a:r>
          </a:p>
          <a:p>
            <a:pPr marL="0" indent="0">
              <a:buNone/>
            </a:pPr>
            <a:r>
              <a:rPr lang="sv-SE" sz="4000" dirty="0">
                <a:latin typeface="Calibri" panose="020F0502020204030204" pitchFamily="34" charset="0"/>
                <a:cs typeface="Calibri" panose="020F0502020204030204" pitchFamily="34" charset="0"/>
              </a:rPr>
              <a:t>Statens Service Center</a:t>
            </a:r>
          </a:p>
          <a:p>
            <a:pPr marL="0" indent="0">
              <a:buNone/>
            </a:pPr>
            <a:r>
              <a:rPr lang="sv-SE" sz="4000" dirty="0">
                <a:latin typeface="Calibri" panose="020F0502020204030204" pitchFamily="34" charset="0"/>
                <a:cs typeface="Calibri" panose="020F0502020204030204" pitchFamily="34" charset="0"/>
              </a:rPr>
              <a:t>Stiftelsen Centrum för molekylär medicin</a:t>
            </a:r>
          </a:p>
          <a:p>
            <a:pPr marL="0" indent="0">
              <a:buNone/>
            </a:pPr>
            <a:r>
              <a:rPr lang="sv-SE" sz="4000" dirty="0">
                <a:latin typeface="Calibri" panose="020F0502020204030204" pitchFamily="34" charset="0"/>
                <a:cs typeface="Calibri" panose="020F0502020204030204" pitchFamily="34" charset="0"/>
              </a:rPr>
              <a:t>Stockholms stad</a:t>
            </a:r>
          </a:p>
          <a:p>
            <a:pPr marL="0" indent="0">
              <a:buNone/>
            </a:pPr>
            <a:r>
              <a:rPr lang="sv-SE" sz="4000" dirty="0">
                <a:latin typeface="Calibri" panose="020F0502020204030204" pitchFamily="34" charset="0"/>
                <a:cs typeface="Calibri" panose="020F0502020204030204" pitchFamily="34" charset="0"/>
              </a:rPr>
              <a:t>Stockholms universitet</a:t>
            </a:r>
          </a:p>
          <a:p>
            <a:pPr marL="0" indent="0">
              <a:buNone/>
            </a:pPr>
            <a:r>
              <a:rPr lang="sv-SE" sz="4000" dirty="0">
                <a:latin typeface="Calibri" panose="020F0502020204030204" pitchFamily="34" charset="0"/>
                <a:cs typeface="Calibri" panose="020F0502020204030204" pitchFamily="34" charset="0"/>
              </a:rPr>
              <a:t>Storstockholm</a:t>
            </a:r>
          </a:p>
          <a:p>
            <a:pPr marL="0" indent="0">
              <a:buNone/>
            </a:pPr>
            <a:r>
              <a:rPr lang="sv-SE" sz="4000" dirty="0">
                <a:latin typeface="Calibri" panose="020F0502020204030204" pitchFamily="34" charset="0"/>
                <a:cs typeface="Calibri" panose="020F0502020204030204" pitchFamily="34" charset="0"/>
              </a:rPr>
              <a:t>Storstockholms brandförsvar</a:t>
            </a:r>
          </a:p>
          <a:p>
            <a:pPr marL="0" indent="0">
              <a:buNone/>
            </a:pPr>
            <a:r>
              <a:rPr lang="sv-SE" sz="4000" dirty="0">
                <a:latin typeface="Calibri" panose="020F0502020204030204" pitchFamily="34" charset="0"/>
                <a:cs typeface="Calibri" panose="020F0502020204030204" pitchFamily="34" charset="0"/>
              </a:rPr>
              <a:t>Svenska Kraftnät</a:t>
            </a:r>
          </a:p>
          <a:p>
            <a:pPr marL="0" indent="0">
              <a:buNone/>
            </a:pPr>
            <a:r>
              <a:rPr lang="sv-SE" sz="4000" dirty="0">
                <a:latin typeface="Calibri" panose="020F0502020204030204" pitchFamily="34" charset="0"/>
                <a:cs typeface="Calibri" panose="020F0502020204030204" pitchFamily="34" charset="0"/>
              </a:rPr>
              <a:t>Sveriges lantbruksuniversitet</a:t>
            </a:r>
          </a:p>
          <a:p>
            <a:pPr marL="0" indent="0">
              <a:buNone/>
            </a:pPr>
            <a:r>
              <a:rPr lang="sv-SE" sz="4000" dirty="0">
                <a:latin typeface="Calibri" panose="020F0502020204030204" pitchFamily="34" charset="0"/>
                <a:cs typeface="Calibri" panose="020F0502020204030204" pitchFamily="34" charset="0"/>
              </a:rPr>
              <a:t>Sundbybergs stad</a:t>
            </a:r>
          </a:p>
          <a:p>
            <a:pPr marL="0" indent="0">
              <a:buNone/>
            </a:pPr>
            <a:r>
              <a:rPr lang="sv-SE" sz="4000" dirty="0">
                <a:latin typeface="Calibri" panose="020F0502020204030204" pitchFamily="34" charset="0"/>
                <a:cs typeface="Calibri" panose="020F0502020204030204" pitchFamily="34" charset="0"/>
              </a:rPr>
              <a:t>Sundsvalls kommun</a:t>
            </a:r>
          </a:p>
          <a:p>
            <a:pPr marL="0" indent="0">
              <a:buNone/>
            </a:pPr>
            <a:r>
              <a:rPr lang="sv-SE" sz="4000" dirty="0">
                <a:latin typeface="Calibri" panose="020F0502020204030204" pitchFamily="34" charset="0"/>
                <a:cs typeface="Calibri" panose="020F0502020204030204" pitchFamily="34" charset="0"/>
              </a:rPr>
              <a:t>SydArkivera</a:t>
            </a:r>
          </a:p>
          <a:p>
            <a:pPr marL="0" indent="0">
              <a:buNone/>
            </a:pPr>
            <a:r>
              <a:rPr lang="sv-SE" sz="4000" dirty="0">
                <a:latin typeface="Calibri" panose="020F0502020204030204" pitchFamily="34" charset="0"/>
                <a:cs typeface="Calibri" panose="020F0502020204030204" pitchFamily="34" charset="0"/>
              </a:rPr>
              <a:t>Säters kommun</a:t>
            </a:r>
          </a:p>
          <a:p>
            <a:pPr marL="0" indent="0">
              <a:buNone/>
            </a:pPr>
            <a:r>
              <a:rPr lang="sv-SE" sz="4000" dirty="0">
                <a:latin typeface="Calibri" panose="020F0502020204030204" pitchFamily="34" charset="0"/>
                <a:cs typeface="Calibri" panose="020F0502020204030204" pitchFamily="34" charset="0"/>
              </a:rPr>
              <a:t>Tanums kommun</a:t>
            </a:r>
          </a:p>
          <a:p>
            <a:pPr marL="0" indent="0">
              <a:buNone/>
            </a:pPr>
            <a:r>
              <a:rPr lang="sv-SE" sz="4000" dirty="0">
                <a:latin typeface="Calibri" panose="020F0502020204030204" pitchFamily="34" charset="0"/>
                <a:cs typeface="Calibri" panose="020F0502020204030204" pitchFamily="34" charset="0"/>
              </a:rPr>
              <a:t>Tillväxtanalys</a:t>
            </a:r>
          </a:p>
          <a:p>
            <a:pPr marL="0" indent="0">
              <a:buNone/>
            </a:pPr>
            <a:r>
              <a:rPr lang="sv-SE" sz="4000" dirty="0">
                <a:latin typeface="Calibri" panose="020F0502020204030204" pitchFamily="34" charset="0"/>
                <a:cs typeface="Calibri" panose="020F0502020204030204" pitchFamily="34" charset="0"/>
              </a:rPr>
              <a:t>Tillväxtverket</a:t>
            </a:r>
          </a:p>
          <a:p>
            <a:pPr marL="0" indent="0">
              <a:buNone/>
            </a:pPr>
            <a:r>
              <a:rPr lang="sv-SE" sz="4000" dirty="0">
                <a:latin typeface="Calibri" panose="020F0502020204030204" pitchFamily="34" charset="0"/>
                <a:cs typeface="Calibri" panose="020F0502020204030204" pitchFamily="34" charset="0"/>
              </a:rPr>
              <a:t>Transportstyrelsen</a:t>
            </a:r>
          </a:p>
          <a:p>
            <a:pPr marL="0" indent="0">
              <a:buNone/>
            </a:pPr>
            <a:r>
              <a:rPr lang="sv-SE" sz="4000" dirty="0">
                <a:latin typeface="Calibri" panose="020F0502020204030204" pitchFamily="34" charset="0"/>
                <a:cs typeface="Calibri" panose="020F0502020204030204" pitchFamily="34" charset="0"/>
              </a:rPr>
              <a:t>Tullverket</a:t>
            </a:r>
          </a:p>
          <a:p>
            <a:pPr marL="0" indent="0">
              <a:buNone/>
            </a:pPr>
            <a:r>
              <a:rPr lang="sv-SE" sz="4000" dirty="0">
                <a:latin typeface="Calibri" panose="020F0502020204030204" pitchFamily="34" charset="0"/>
                <a:cs typeface="Calibri" panose="020F0502020204030204" pitchFamily="34" charset="0"/>
              </a:rPr>
              <a:t>Universitets- och Högskolerådet</a:t>
            </a:r>
          </a:p>
          <a:p>
            <a:pPr marL="0" indent="0">
              <a:buNone/>
            </a:pPr>
            <a:r>
              <a:rPr lang="sv-SE" sz="4000" dirty="0">
                <a:latin typeface="Calibri" panose="020F0502020204030204" pitchFamily="34" charset="0"/>
                <a:cs typeface="Calibri" panose="020F0502020204030204" pitchFamily="34" charset="0"/>
              </a:rPr>
              <a:t>Uppsala universitet</a:t>
            </a:r>
          </a:p>
          <a:p>
            <a:pPr marL="0" indent="0">
              <a:buNone/>
            </a:pPr>
            <a:r>
              <a:rPr lang="sv-SE" sz="4000" dirty="0">
                <a:latin typeface="Calibri" panose="020F0502020204030204" pitchFamily="34" charset="0"/>
                <a:cs typeface="Calibri" panose="020F0502020204030204" pitchFamily="34" charset="0"/>
              </a:rPr>
              <a:t>Vetenskapsrådet</a:t>
            </a:r>
          </a:p>
          <a:p>
            <a:pPr marL="0" indent="0">
              <a:buNone/>
            </a:pPr>
            <a:r>
              <a:rPr lang="sv-SE" sz="4000" dirty="0">
                <a:latin typeface="Calibri" panose="020F0502020204030204" pitchFamily="34" charset="0"/>
                <a:cs typeface="Calibri" panose="020F0502020204030204" pitchFamily="34" charset="0"/>
              </a:rPr>
              <a:t>Vinnova</a:t>
            </a:r>
          </a:p>
          <a:p>
            <a:pPr marL="0" indent="0">
              <a:buNone/>
            </a:pPr>
            <a:r>
              <a:rPr lang="sv-SE" sz="4000" dirty="0">
                <a:latin typeface="Calibri" panose="020F0502020204030204" pitchFamily="34" charset="0"/>
                <a:cs typeface="Calibri" panose="020F0502020204030204" pitchFamily="34" charset="0"/>
              </a:rPr>
              <a:t>Västra Götalandsregionen</a:t>
            </a:r>
          </a:p>
          <a:p>
            <a:pPr marL="0" indent="0">
              <a:buNone/>
            </a:pPr>
            <a:r>
              <a:rPr lang="sv-SE" sz="4000" dirty="0">
                <a:latin typeface="Calibri" panose="020F0502020204030204" pitchFamily="34" charset="0"/>
                <a:cs typeface="Calibri" panose="020F0502020204030204" pitchFamily="34" charset="0"/>
              </a:rPr>
              <a:t>Ängelholms kommun</a:t>
            </a:r>
          </a:p>
          <a:p>
            <a:pPr marL="0" indent="0">
              <a:buNone/>
            </a:pPr>
            <a:r>
              <a:rPr lang="sv-SE" sz="4000" dirty="0">
                <a:latin typeface="Calibri" panose="020F0502020204030204" pitchFamily="34" charset="0"/>
                <a:cs typeface="Calibri" panose="020F0502020204030204" pitchFamily="34" charset="0"/>
              </a:rPr>
              <a:t>Östhammars kommun</a:t>
            </a:r>
          </a:p>
        </p:txBody>
      </p:sp>
      <p:sp>
        <p:nvSpPr>
          <p:cNvPr id="6" name="Rubrik 1">
            <a:extLst>
              <a:ext uri="{FF2B5EF4-FFF2-40B4-BE49-F238E27FC236}">
                <a16:creationId xmlns:a16="http://schemas.microsoft.com/office/drawing/2014/main" id="{15461AF3-F871-4E9A-849B-379F8A4C41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sv-SE" dirty="0"/>
              <a:t>Referensgruppen</a:t>
            </a:r>
          </a:p>
        </p:txBody>
      </p:sp>
    </p:spTree>
    <p:extLst>
      <p:ext uri="{BB962C8B-B14F-4D97-AF65-F5344CB8AC3E}">
        <p14:creationId xmlns:p14="http://schemas.microsoft.com/office/powerpoint/2010/main" val="236790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sz="2800" dirty="0"/>
              <a:t>Stort intresse i omvärlden</a:t>
            </a:r>
          </a:p>
        </p:txBody>
      </p:sp>
      <p:sp>
        <p:nvSpPr>
          <p:cNvPr id="7" name="Platshållare för text 6"/>
          <p:cNvSpPr>
            <a:spLocks noGrp="1"/>
          </p:cNvSpPr>
          <p:nvPr>
            <p:ph type="body" sz="quarter" idx="12"/>
          </p:nvPr>
        </p:nvSpPr>
        <p:spPr/>
        <p:txBody>
          <a:bodyPr/>
          <a:lstStyle/>
          <a:p>
            <a:r>
              <a:rPr lang="sv-SE" dirty="0"/>
              <a:t>Stort medialt intresse</a:t>
            </a:r>
          </a:p>
          <a:p>
            <a:r>
              <a:rPr lang="sv-SE" dirty="0"/>
              <a:t>”Sverige står stilla i väntan på rapport”</a:t>
            </a:r>
          </a:p>
          <a:p>
            <a:r>
              <a:rPr lang="sv-SE" dirty="0"/>
              <a:t>Privata organisationer också på!</a:t>
            </a:r>
          </a:p>
          <a:p>
            <a:r>
              <a:rPr lang="sv-SE" dirty="0"/>
              <a:t>Största del positivt</a:t>
            </a:r>
          </a:p>
        </p:txBody>
      </p:sp>
      <p:sp>
        <p:nvSpPr>
          <p:cNvPr id="5" name="Platshållare för bildnummer 4"/>
          <p:cNvSpPr>
            <a:spLocks noGrp="1"/>
          </p:cNvSpPr>
          <p:nvPr>
            <p:ph type="sldNum" sz="quarter" idx="4294967295"/>
          </p:nvPr>
        </p:nvSpPr>
        <p:spPr>
          <a:xfrm>
            <a:off x="0" y="201613"/>
            <a:ext cx="784225" cy="365125"/>
          </a:xfrm>
        </p:spPr>
        <p:txBody>
          <a:bodyPr/>
          <a:lstStyle/>
          <a:p>
            <a:fld id="{816FEC2C-AD63-44F4-896C-A2025F5FB260}" type="slidenum">
              <a:rPr lang="sv-SE" smtClean="0"/>
              <a:pPr/>
              <a:t>6</a:t>
            </a:fld>
            <a:endParaRPr lang="sv-SE" dirty="0"/>
          </a:p>
        </p:txBody>
      </p:sp>
      <p:pic>
        <p:nvPicPr>
          <p:cNvPr id="9" name="Bildobjekt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9482" y="1269000"/>
            <a:ext cx="4214591" cy="4989296"/>
          </a:xfrm>
          <a:prstGeom prst="rect">
            <a:avLst/>
          </a:prstGeom>
        </p:spPr>
      </p:pic>
      <p:sp>
        <p:nvSpPr>
          <p:cNvPr id="10" name="textruta 9"/>
          <p:cNvSpPr txBox="1"/>
          <p:nvPr/>
        </p:nvSpPr>
        <p:spPr>
          <a:xfrm>
            <a:off x="6879482" y="6442364"/>
            <a:ext cx="4657396" cy="261610"/>
          </a:xfrm>
          <a:prstGeom prst="rect">
            <a:avLst/>
          </a:prstGeom>
          <a:noFill/>
        </p:spPr>
        <p:txBody>
          <a:bodyPr wrap="square" rtlCol="0">
            <a:spAutoFit/>
          </a:bodyPr>
          <a:lstStyle/>
          <a:p>
            <a:r>
              <a:rPr lang="sv-SE" sz="1050" dirty="0">
                <a:hlinkClick r:id="rId4"/>
              </a:rPr>
              <a:t>https://www.svt.se/nyheter/tunga-myndigheter-dissar-teams</a:t>
            </a:r>
            <a:r>
              <a:rPr lang="sv-SE" sz="1050" dirty="0"/>
              <a:t> </a:t>
            </a:r>
          </a:p>
        </p:txBody>
      </p:sp>
    </p:spTree>
    <p:extLst>
      <p:ext uri="{BB962C8B-B14F-4D97-AF65-F5344CB8AC3E}">
        <p14:creationId xmlns:p14="http://schemas.microsoft.com/office/powerpoint/2010/main" val="349147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Demo utvalda lösningar</a:t>
            </a:r>
          </a:p>
        </p:txBody>
      </p:sp>
      <p:sp>
        <p:nvSpPr>
          <p:cNvPr id="4" name="Platshållare för datum 3"/>
          <p:cNvSpPr>
            <a:spLocks noGrp="1"/>
          </p:cNvSpPr>
          <p:nvPr>
            <p:ph type="dt" sz="half" idx="14"/>
          </p:nvPr>
        </p:nvSpPr>
        <p:spPr/>
        <p:txBody>
          <a:bodyPr/>
          <a:lstStyle/>
          <a:p>
            <a:endParaRPr lang="sv-SE" dirty="0"/>
          </a:p>
        </p:txBody>
      </p:sp>
      <p:sp>
        <p:nvSpPr>
          <p:cNvPr id="5" name="Platshållare för bildnummer 4"/>
          <p:cNvSpPr>
            <a:spLocks noGrp="1"/>
          </p:cNvSpPr>
          <p:nvPr>
            <p:ph type="sldNum" sz="quarter" idx="16"/>
          </p:nvPr>
        </p:nvSpPr>
        <p:spPr/>
        <p:txBody>
          <a:bodyPr/>
          <a:lstStyle/>
          <a:p>
            <a:fld id="{816FEC2C-AD63-44F4-896C-A2025F5FB260}" type="slidenum">
              <a:rPr lang="sv-SE" smtClean="0"/>
              <a:pPr/>
              <a:t>7</a:t>
            </a:fld>
            <a:endParaRPr lang="sv-SE" dirty="0"/>
          </a:p>
        </p:txBody>
      </p:sp>
      <p:sp>
        <p:nvSpPr>
          <p:cNvPr id="6" name="Platshållare för text 5"/>
          <p:cNvSpPr>
            <a:spLocks noGrp="1"/>
          </p:cNvSpPr>
          <p:nvPr>
            <p:ph type="body" sz="quarter" idx="12"/>
          </p:nvPr>
        </p:nvSpPr>
        <p:spPr>
          <a:xfrm>
            <a:off x="6454800" y="2170800"/>
            <a:ext cx="5040000" cy="2561517"/>
          </a:xfrm>
        </p:spPr>
        <p:txBody>
          <a:bodyPr/>
          <a:lstStyle/>
          <a:p>
            <a:r>
              <a:rPr lang="sv-SE" dirty="0"/>
              <a:t>+10 demos.</a:t>
            </a:r>
          </a:p>
          <a:p>
            <a:r>
              <a:rPr lang="sv-SE" dirty="0"/>
              <a:t>Nya kontakter knyts och ger stort värde</a:t>
            </a:r>
          </a:p>
          <a:p>
            <a:r>
              <a:rPr lang="sv-SE" dirty="0"/>
              <a:t>Enbart offentlig sektor som demat</a:t>
            </a:r>
          </a:p>
          <a:p>
            <a:r>
              <a:rPr lang="sv-SE" dirty="0"/>
              <a:t>Test av lösningar som Molntjänst</a:t>
            </a:r>
          </a:p>
          <a:p>
            <a:r>
              <a:rPr lang="sv-SE" dirty="0"/>
              <a:t>Tjänstleverans </a:t>
            </a:r>
            <a:r>
              <a:rPr lang="sv-SE" dirty="0">
                <a:sym typeface="Wingdings" panose="05000000000000000000" pitchFamily="2" charset="2"/>
              </a:rPr>
              <a:t></a:t>
            </a:r>
            <a:endParaRPr lang="sv-SE" dirty="0"/>
          </a:p>
        </p:txBody>
      </p:sp>
      <p:pic>
        <p:nvPicPr>
          <p:cNvPr id="1026" name="Picture 2" descr="Mattermost raises $50 million to advance its open source Slack alternative  | VentureBea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8769" y="913139"/>
            <a:ext cx="2275692" cy="1414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itsi Meet – iceScru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3215" y="1210023"/>
            <a:ext cx="2682297" cy="145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E Rainbow in 2021 - Reviews, Features, Pricing, Comparison - PAT  RESEARCH: B2B Reviews, Buying Guides &amp;amp; Best Practic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0490" y="5082639"/>
            <a:ext cx="1923619" cy="1167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install Nextcloud step by step on a VPS | Ubunlo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7029" y="3204329"/>
            <a:ext cx="2368082" cy="13320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nterprise team collaboration software and solutions - StarLea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15534" y="5254831"/>
            <a:ext cx="2458356" cy="14426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gnificant updates to world&amp;#39;s first EU-compliant office suite - City  Networ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15392" y="2954319"/>
            <a:ext cx="2600696" cy="15991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elcome to Element!"/>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02904" y="4916826"/>
            <a:ext cx="2398211" cy="1780672"/>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30129" y="4975760"/>
            <a:ext cx="2781173" cy="1589035"/>
          </a:xfrm>
          <a:prstGeom prst="rect">
            <a:avLst/>
          </a:prstGeom>
        </p:spPr>
      </p:pic>
    </p:spTree>
    <p:extLst>
      <p:ext uri="{BB962C8B-B14F-4D97-AF65-F5344CB8AC3E}">
        <p14:creationId xmlns:p14="http://schemas.microsoft.com/office/powerpoint/2010/main" val="58246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1270800"/>
            <a:ext cx="7582301" cy="900000"/>
          </a:xfrm>
        </p:spPr>
        <p:txBody>
          <a:bodyPr/>
          <a:lstStyle/>
          <a:p>
            <a:r>
              <a:rPr lang="sv-SE" dirty="0"/>
              <a:t>Leverantörer</a:t>
            </a:r>
          </a:p>
        </p:txBody>
      </p:sp>
      <p:sp>
        <p:nvSpPr>
          <p:cNvPr id="3" name="Platshållare för text 2"/>
          <p:cNvSpPr>
            <a:spLocks noGrp="1"/>
          </p:cNvSpPr>
          <p:nvPr>
            <p:ph type="body" sz="quarter" idx="12"/>
          </p:nvPr>
        </p:nvSpPr>
        <p:spPr>
          <a:xfrm>
            <a:off x="694800" y="2529000"/>
            <a:ext cx="7582301" cy="3060000"/>
          </a:xfrm>
        </p:spPr>
        <p:txBody>
          <a:bodyPr>
            <a:normAutofit/>
          </a:bodyPr>
          <a:lstStyle/>
          <a:p>
            <a:r>
              <a:rPr lang="sv-SE" dirty="0"/>
              <a:t>Hur hittar man alternativ till Teams?</a:t>
            </a:r>
          </a:p>
          <a:p>
            <a:r>
              <a:rPr lang="sv-SE" dirty="0"/>
              <a:t>Beskriva projektet för leverantörer</a:t>
            </a:r>
          </a:p>
          <a:p>
            <a:r>
              <a:rPr lang="sv-SE" dirty="0"/>
              <a:t>Digital kofot för att komma bakom säljmaterial</a:t>
            </a:r>
          </a:p>
          <a:p>
            <a:r>
              <a:rPr lang="sv-SE" dirty="0"/>
              <a:t>Mycket bra och uppskattad dialog med leverantörer. Både tillverkare och partners</a:t>
            </a:r>
          </a:p>
          <a:p>
            <a:r>
              <a:rPr lang="sv-SE" dirty="0"/>
              <a:t>”Detta är ej en upphandling men” Leverantörer börjar förstå offentlig sektors likt en ny ”standard”.</a:t>
            </a:r>
          </a:p>
          <a:p>
            <a:endParaRPr lang="sv-SE" dirty="0"/>
          </a:p>
        </p:txBody>
      </p:sp>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3398" y="593766"/>
            <a:ext cx="2671402" cy="5504707"/>
          </a:xfrm>
          <a:prstGeom prst="rect">
            <a:avLst/>
          </a:prstGeom>
        </p:spPr>
      </p:pic>
    </p:spTree>
    <p:extLst>
      <p:ext uri="{BB962C8B-B14F-4D97-AF65-F5344CB8AC3E}">
        <p14:creationId xmlns:p14="http://schemas.microsoft.com/office/powerpoint/2010/main" val="270915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Urval från brutto- leverantörslista</a:t>
            </a:r>
          </a:p>
        </p:txBody>
      </p:sp>
      <p:sp>
        <p:nvSpPr>
          <p:cNvPr id="3" name="Platshållare för text 2"/>
          <p:cNvSpPr>
            <a:spLocks noGrp="1"/>
          </p:cNvSpPr>
          <p:nvPr>
            <p:ph type="body" sz="quarter" idx="12"/>
          </p:nvPr>
        </p:nvSpPr>
        <p:spPr/>
        <p:txBody>
          <a:bodyPr/>
          <a:lstStyle/>
          <a:p>
            <a:pPr marL="0" indent="0">
              <a:buNone/>
            </a:pPr>
            <a:r>
              <a:rPr lang="sv-SE" dirty="0"/>
              <a:t>Totaltlistan om +120 lösningar</a:t>
            </a:r>
          </a:p>
          <a:p>
            <a:r>
              <a:rPr lang="sv-SE" dirty="0"/>
              <a:t>Cirka 30 föll på tredjelandsöverföringar. Cirka 10 för att deras lösningen ej är färdig</a:t>
            </a:r>
          </a:p>
          <a:p>
            <a:r>
              <a:rPr lang="sv-SE" dirty="0"/>
              <a:t>10 tal har inkommit för sent för att utvärderas</a:t>
            </a:r>
          </a:p>
          <a:p>
            <a:r>
              <a:rPr lang="sv-SE" dirty="0"/>
              <a:t>Vissa lösningar är </a:t>
            </a:r>
            <a:r>
              <a:rPr lang="sv-SE" dirty="0" err="1"/>
              <a:t>out-of-scope</a:t>
            </a:r>
            <a:r>
              <a:rPr lang="sv-SE" dirty="0"/>
              <a:t> men är fortfarande intressanta</a:t>
            </a:r>
          </a:p>
          <a:p>
            <a:r>
              <a:rPr lang="sv-SE" dirty="0"/>
              <a:t>Får fortfarande in nya leverantörer.</a:t>
            </a:r>
          </a:p>
        </p:txBody>
      </p:sp>
    </p:spTree>
    <p:extLst>
      <p:ext uri="{BB962C8B-B14F-4D97-AF65-F5344CB8AC3E}">
        <p14:creationId xmlns:p14="http://schemas.microsoft.com/office/powerpoint/2010/main" val="1132963935"/>
      </p:ext>
    </p:extLst>
  </p:cSld>
  <p:clrMapOvr>
    <a:masterClrMapping/>
  </p:clrMapOvr>
</p:sld>
</file>

<file path=ppt/theme/theme1.xml><?xml version="1.0" encoding="utf-8"?>
<a:theme xmlns:a="http://schemas.openxmlformats.org/drawingml/2006/main" name="Office-tema">
  <a:themeElements>
    <a:clrScheme name="eSAM-colors">
      <a:dk1>
        <a:srgbClr val="000000"/>
      </a:dk1>
      <a:lt1>
        <a:srgbClr val="FFFFFF"/>
      </a:lt1>
      <a:dk2>
        <a:srgbClr val="44546A"/>
      </a:dk2>
      <a:lt2>
        <a:srgbClr val="E7E6E6"/>
      </a:lt2>
      <a:accent1>
        <a:srgbClr val="469146"/>
      </a:accent1>
      <a:accent2>
        <a:srgbClr val="6BA76B"/>
      </a:accent2>
      <a:accent3>
        <a:srgbClr val="90BD90"/>
      </a:accent3>
      <a:accent4>
        <a:srgbClr val="B5D3B5"/>
      </a:accent4>
      <a:accent5>
        <a:srgbClr val="DAE9DA"/>
      </a:accent5>
      <a:accent6>
        <a:srgbClr val="469146"/>
      </a:accent6>
      <a:hlink>
        <a:srgbClr val="0000FF"/>
      </a:hlink>
      <a:folHlink>
        <a:srgbClr val="0000F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AM-template-v7" id="{44E2C454-C91F-8A47-B9AE-A7C2F460BBD4}" vid="{40A52E8A-08CA-4240-9655-CA316C77B4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eSam PPT-mall</Template>
  <TotalTime>2664</TotalTime>
  <Words>1290</Words>
  <Application>Microsoft Macintosh PowerPoint</Application>
  <PresentationFormat>Bredbild</PresentationFormat>
  <Paragraphs>292</Paragraphs>
  <Slides>23</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Arial</vt:lpstr>
      <vt:lpstr>Calibri</vt:lpstr>
      <vt:lpstr>Garamond</vt:lpstr>
      <vt:lpstr>Helvetica Neue</vt:lpstr>
      <vt:lpstr>Wingdings</vt:lpstr>
      <vt:lpstr>Office-tema</vt:lpstr>
      <vt:lpstr>Digital samarbetsplattform för offentlig sektor</vt:lpstr>
      <vt:lpstr>Agenda dSam projektet</vt:lpstr>
      <vt:lpstr>Bakgrund</vt:lpstr>
      <vt:lpstr>PowerPoint-presentation</vt:lpstr>
      <vt:lpstr>PowerPoint-presentation</vt:lpstr>
      <vt:lpstr>Stort intresse i omvärlden</vt:lpstr>
      <vt:lpstr>Demo utvalda lösningar</vt:lpstr>
      <vt:lpstr>Leverantörer</vt:lpstr>
      <vt:lpstr>Urval från brutto- leverantörslista</vt:lpstr>
      <vt:lpstr>Kravlistan som verktyg</vt:lpstr>
      <vt:lpstr>Överväganden</vt:lpstr>
      <vt:lpstr>Bevisa att alternativ finns, bevisa sedan att alternativen fungerar!</vt:lpstr>
      <vt:lpstr>Slutrapporten</vt:lpstr>
      <vt:lpstr>Allmänt om lösningar</vt:lpstr>
      <vt:lpstr>Helhetslösningar</vt:lpstr>
      <vt:lpstr>Gruppchatt / Fasta chattrum</vt:lpstr>
      <vt:lpstr>Videokonferens</vt:lpstr>
      <vt:lpstr>Kanban, whiteboard, dokument och streaming</vt:lpstr>
      <vt:lpstr>Konsekvenser projektet lyfter fram</vt:lpstr>
      <vt:lpstr>Summering</vt:lpstr>
      <vt:lpstr>Publicering sker hos eSam </vt:lpstr>
      <vt:lpstr>Snabb FAQ</vt:lpstr>
      <vt:lpstr>Frågor?</vt:lpstr>
    </vt:vector>
  </TitlesOfParts>
  <Company>Pensionsmyndigheten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Startsida – välj en av de 5 bilderna Skriv titel här</dc:title>
  <dc:creator>Anna G. Bengtsson</dc:creator>
  <cp:lastModifiedBy>Pontus Grönvall</cp:lastModifiedBy>
  <cp:revision>124</cp:revision>
  <dcterms:created xsi:type="dcterms:W3CDTF">2020-07-06T09:36:30Z</dcterms:created>
  <dcterms:modified xsi:type="dcterms:W3CDTF">2021-10-29T14:40:09Z</dcterms:modified>
</cp:coreProperties>
</file>